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8"/>
  </p:notesMasterIdLst>
  <p:handoutMasterIdLst>
    <p:handoutMasterId r:id="rId49"/>
  </p:handoutMasterIdLst>
  <p:sldIdLst>
    <p:sldId id="972" r:id="rId5"/>
    <p:sldId id="1065" r:id="rId6"/>
    <p:sldId id="2147477648" r:id="rId7"/>
    <p:sldId id="2147477662" r:id="rId8"/>
    <p:sldId id="2147477700" r:id="rId9"/>
    <p:sldId id="2147477699" r:id="rId10"/>
    <p:sldId id="2147477669" r:id="rId11"/>
    <p:sldId id="2147477652" r:id="rId12"/>
    <p:sldId id="2147477674" r:id="rId13"/>
    <p:sldId id="2147477673" r:id="rId14"/>
    <p:sldId id="2147477663" r:id="rId15"/>
    <p:sldId id="2147477666" r:id="rId16"/>
    <p:sldId id="2147477667" r:id="rId17"/>
    <p:sldId id="2147477668" r:id="rId18"/>
    <p:sldId id="2147477670" r:id="rId19"/>
    <p:sldId id="2147477672" r:id="rId20"/>
    <p:sldId id="2147477675" r:id="rId21"/>
    <p:sldId id="2147477676" r:id="rId22"/>
    <p:sldId id="2147477677" r:id="rId23"/>
    <p:sldId id="2147477678" r:id="rId24"/>
    <p:sldId id="2147477679" r:id="rId25"/>
    <p:sldId id="2147477680" r:id="rId26"/>
    <p:sldId id="2147477681" r:id="rId27"/>
    <p:sldId id="2147477682" r:id="rId28"/>
    <p:sldId id="2147477684" r:id="rId29"/>
    <p:sldId id="2147477683" r:id="rId30"/>
    <p:sldId id="2144867383" r:id="rId31"/>
    <p:sldId id="2147477690" r:id="rId32"/>
    <p:sldId id="2147477693" r:id="rId33"/>
    <p:sldId id="2147477691" r:id="rId34"/>
    <p:sldId id="2147477686" r:id="rId35"/>
    <p:sldId id="2147477687" r:id="rId36"/>
    <p:sldId id="2147477694" r:id="rId37"/>
    <p:sldId id="2147477695" r:id="rId38"/>
    <p:sldId id="2147477688" r:id="rId39"/>
    <p:sldId id="2147477692" r:id="rId40"/>
    <p:sldId id="2144867389" r:id="rId41"/>
    <p:sldId id="2144867393" r:id="rId42"/>
    <p:sldId id="2147477696" r:id="rId43"/>
    <p:sldId id="2147477660" r:id="rId44"/>
    <p:sldId id="2147477689" r:id="rId45"/>
    <p:sldId id="2147477697" r:id="rId46"/>
    <p:sldId id="2147477698" r:id="rId4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5"/>
    <p:restoredTop sz="96654"/>
  </p:normalViewPr>
  <p:slideViewPr>
    <p:cSldViewPr snapToObjects="1">
      <p:cViewPr varScale="1">
        <p:scale>
          <a:sx n="247" d="100"/>
          <a:sy n="247" d="100"/>
        </p:scale>
        <p:origin x="1176" y="344"/>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11/15/24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11/15/24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E70A2-CD3B-61F8-2DC1-F89D90E5FC0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3660CB-8C78-AA05-821D-DF0FD225C2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94C789D-881A-6297-E022-44F60ABD7A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32652C6-85A9-6AC1-D70D-E18BE14100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28</a:t>
            </a:fld>
            <a:endParaRPr lang="en-US" altLang="en-US"/>
          </a:p>
        </p:txBody>
      </p:sp>
    </p:spTree>
    <p:extLst>
      <p:ext uri="{BB962C8B-B14F-4D97-AF65-F5344CB8AC3E}">
        <p14:creationId xmlns:p14="http://schemas.microsoft.com/office/powerpoint/2010/main" val="2128179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F0A0B-46AF-27B1-852E-9CAF148E013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7B8F1B3-7CE8-67CA-B532-668EFBE9D66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1A705B4F-43A6-13F3-0149-7739004FC0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C5502CF-7D9A-0853-B458-90FF39B473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30</a:t>
            </a:fld>
            <a:endParaRPr lang="en-US" altLang="en-US"/>
          </a:p>
        </p:txBody>
      </p:sp>
    </p:spTree>
    <p:extLst>
      <p:ext uri="{BB962C8B-B14F-4D97-AF65-F5344CB8AC3E}">
        <p14:creationId xmlns:p14="http://schemas.microsoft.com/office/powerpoint/2010/main" val="172317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444B2-8221-B440-20FD-BB2565F637F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35C9EE-191F-0E93-55A9-DF5DEF5AD97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E7E28B8-5E91-681E-12C5-9050DDDC15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D6B596F-D7D9-80BD-7AFC-89955D2895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36</a:t>
            </a:fld>
            <a:endParaRPr lang="en-US" altLang="en-US"/>
          </a:p>
        </p:txBody>
      </p:sp>
    </p:spTree>
    <p:extLst>
      <p:ext uri="{BB962C8B-B14F-4D97-AF65-F5344CB8AC3E}">
        <p14:creationId xmlns:p14="http://schemas.microsoft.com/office/powerpoint/2010/main" val="861285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ADE1-0616-A713-DC1B-6904B8ED2FB4}"/>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C1395DB0-F832-E864-9DC8-DBE1237DD11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11BADE2-DFD1-8E62-C875-BD89DAC7C9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04F1664E-B3EA-FBE9-F7C2-D85CCBE3393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83905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DF53-A084-060A-3E83-D01E5FC9A06D}"/>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6FBC863-7862-1257-461F-91BEFAACF5A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7689817A-CF91-BD43-26E3-56839A50CD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A6DA626-0C9D-B51D-84B2-78B54CA028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657706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96088-2D69-CF25-CA6F-28C46976FB3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FCA9E43-8446-A142-9CCD-C924A9A3F39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5ABB67E7-78C5-A188-4103-5C4B141C71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E0A30DB-21BF-2ACC-F552-B3F1C5CAA0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300202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430D5-1632-651B-242F-1A6F13641A2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886F9CD-71FC-A72A-EC73-3251B4B221E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11D4B4E-D27E-1966-9EAF-AAFE20999C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5401C227-5A5A-1877-4270-2C848C9C4C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847882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7333-4AAB-C64E-A29C-71F3991316C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E403528-3EFF-EF4F-B8C4-60B61C00B1F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456EE860-7BD6-513E-433A-05FC6EB7F3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9BAF86F-F55E-536A-5AF0-E7FE02DB87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9</a:t>
            </a:fld>
            <a:endParaRPr lang="en-US" altLang="en-US"/>
          </a:p>
        </p:txBody>
      </p:sp>
    </p:spTree>
    <p:extLst>
      <p:ext uri="{BB962C8B-B14F-4D97-AF65-F5344CB8AC3E}">
        <p14:creationId xmlns:p14="http://schemas.microsoft.com/office/powerpoint/2010/main" val="347043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13BD4-3D17-85F6-F82C-29B1F43FB16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8586F90-A4D3-C514-ED18-853E23DE455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B807085-7998-6189-E25F-EC9B7C5CA9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C836DD8A-6795-9C06-0BCE-CC0CA33B9A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17</a:t>
            </a:fld>
            <a:endParaRPr lang="en-US" altLang="en-US"/>
          </a:p>
        </p:txBody>
      </p:sp>
    </p:spTree>
    <p:extLst>
      <p:ext uri="{BB962C8B-B14F-4D97-AF65-F5344CB8AC3E}">
        <p14:creationId xmlns:p14="http://schemas.microsoft.com/office/powerpoint/2010/main" val="1659244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A5FD-783E-B9C1-E70A-A4B1071E6F6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DFD692E-C74E-8B38-F698-CEB36CB62C4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AB873E51-67BF-CBE3-E617-CBC34A141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821B3E45-EF9C-9D93-03E7-995A0AD4D0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159747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6076-6994-B5C2-10E3-96B11E7E38B8}"/>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8B5493C-0137-B5C3-1DD3-EE6EC3DE0E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8556A6E-E5E2-FCD4-ED1D-5CDFBACE7D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D32CF03-830C-CAD9-E867-E8F2179015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363942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11/15/24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11/15/24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11/15/24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W4153-F24-12-Sample-Project-EDA/MDP-Advanced-Composition-APIGW-</a:t>
            </a:r>
            <a:r>
              <a:rPr lang="en-US" altLang="en-US" sz="900" b="0" dirty="0" err="1">
                <a:solidFill>
                  <a:schemeClr val="bg1"/>
                </a:solidFill>
              </a:rPr>
              <a:t>GraphQL</a:t>
            </a:r>
            <a:r>
              <a:rPr lang="en-US" altLang="en-US" sz="900" b="0" dirty="0">
                <a:solidFill>
                  <a:schemeClr val="bg1"/>
                </a:solidFill>
              </a:rPr>
              <a:t>-Kubernetes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1kc4b5azlamci.cloudfront.net/index.html" TargetMode="External"/><Relationship Id="rId2" Type="http://schemas.openxmlformats.org/officeDocument/2006/relationships/hyperlink" Target="https://e6156f20site.s3.us-east-2.amazonaws.com/index.html" TargetMode="External"/><Relationship Id="rId1" Type="http://schemas.openxmlformats.org/officeDocument/2006/relationships/slideLayout" Target="../slideLayouts/slideLayout1.xml"/><Relationship Id="rId5" Type="http://schemas.openxmlformats.org/officeDocument/2006/relationships/hyperlink" Target="https://medium.com/dowebthings/improve-your-page-speed-by-hosting-your-static-website-with-aws-s3-and-cloudfront-d0e881812092" TargetMode="External"/><Relationship Id="rId4" Type="http://schemas.openxmlformats.org/officeDocument/2006/relationships/hyperlink" Target="https://www.dff-e6156.org/index.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graphql:%20An%20Introduction" TargetMode="External"/><Relationship Id="rId2" Type="http://schemas.openxmlformats.org/officeDocument/2006/relationships/hyperlink" Target="file:///REST%20vs.%20GraphQL/%20A%20Detailed%20Comparison%20of%20API%20Architectures%20for%20Developers" TargetMode="External"/><Relationship Id="rId1" Type="http://schemas.openxmlformats.org/officeDocument/2006/relationships/slideLayout" Target="../slideLayouts/slideLayout1.xml"/><Relationship Id="rId4" Type="http://schemas.openxmlformats.org/officeDocument/2006/relationships/hyperlink" Target="https://python.plainenglish.io/fastapi-with-graphql-delving-deep-into-modern-api-development-f268ecc65a4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b="1" i="1" dirty="0"/>
              <a:t>W4153 – Cloud Computing</a:t>
            </a:r>
            <a:br>
              <a:rPr lang="en-US" altLang="en-US" sz="4000" b="1" i="1" dirty="0"/>
            </a:br>
            <a:r>
              <a:rPr lang="en-US" altLang="en-US" sz="3200" b="1" i="1" dirty="0"/>
              <a:t>Lecture 12:</a:t>
            </a:r>
            <a:br>
              <a:rPr lang="en-US" altLang="en-US" sz="3200" b="1" i="1" dirty="0"/>
            </a:br>
            <a:r>
              <a:rPr lang="en-US" altLang="en-US" sz="3200" b="1" i="1" dirty="0"/>
              <a:t>Sample Project, EDA/MDP, API-GW,</a:t>
            </a:r>
            <a:br>
              <a:rPr lang="en-US" altLang="en-US" sz="3200" b="1" i="1" dirty="0"/>
            </a:br>
            <a:r>
              <a:rPr lang="en-US" altLang="en-US" sz="3200" b="1" i="1" dirty="0"/>
              <a:t>Advanced Composition, </a:t>
            </a:r>
            <a:r>
              <a:rPr lang="en-US" altLang="en-US" sz="3200" b="1" i="1" dirty="0" err="1"/>
              <a:t>GraphQL</a:t>
            </a:r>
            <a:r>
              <a:rPr lang="en-US" altLang="en-US" sz="3200" b="1" i="1" dirty="0"/>
              <a:t>, Kubernetes</a:t>
            </a:r>
          </a:p>
          <a:p>
            <a:pPr algn="ct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3C149-5532-DE19-2B1B-353DCB06DA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09DE4D-CBED-C6CC-7D41-946070E1E8F8}"/>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4770B9C8-B2FD-4121-8AEF-6854587CFBF8}"/>
              </a:ext>
            </a:extLst>
          </p:cNvPr>
          <p:cNvPicPr>
            <a:picLocks noChangeAspect="1"/>
          </p:cNvPicPr>
          <p:nvPr/>
        </p:nvPicPr>
        <p:blipFill>
          <a:blip r:embed="rId2"/>
          <a:stretch>
            <a:fillRect/>
          </a:stretch>
        </p:blipFill>
        <p:spPr>
          <a:xfrm>
            <a:off x="1066800" y="590550"/>
            <a:ext cx="6477000" cy="4027416"/>
          </a:xfrm>
          <a:prstGeom prst="rect">
            <a:avLst/>
          </a:prstGeom>
        </p:spPr>
      </p:pic>
      <p:sp>
        <p:nvSpPr>
          <p:cNvPr id="2" name="Rounded Rectangle 1">
            <a:extLst>
              <a:ext uri="{FF2B5EF4-FFF2-40B4-BE49-F238E27FC236}">
                <a16:creationId xmlns:a16="http://schemas.microsoft.com/office/drawing/2014/main" id="{41781076-B675-EC2D-1F19-AD595653FB26}"/>
              </a:ext>
            </a:extLst>
          </p:cNvPr>
          <p:cNvSpPr/>
          <p:nvPr/>
        </p:nvSpPr>
        <p:spPr>
          <a:xfrm>
            <a:off x="2514600" y="1962150"/>
            <a:ext cx="533400" cy="457200"/>
          </a:xfrm>
          <a:prstGeom prst="roundRect">
            <a:avLst/>
          </a:prstGeom>
          <a:noFill/>
          <a:ln w="508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1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DCEF5B-5A02-580B-05AD-B52E748F73F8}"/>
              </a:ext>
            </a:extLst>
          </p:cNvPr>
          <p:cNvSpPr>
            <a:spLocks noGrp="1"/>
          </p:cNvSpPr>
          <p:nvPr>
            <p:ph idx="1"/>
          </p:nvPr>
        </p:nvSpPr>
        <p:spPr>
          <a:xfrm>
            <a:off x="86284" y="552450"/>
            <a:ext cx="8839200" cy="4038600"/>
          </a:xfrm>
        </p:spPr>
        <p:txBody>
          <a:bodyPr/>
          <a:lstStyle/>
          <a:p>
            <a:pPr marL="0" indent="0">
              <a:buNone/>
            </a:pPr>
            <a:r>
              <a:rPr lang="en-US" sz="2400" dirty="0"/>
              <a:t>From Wikipedia</a:t>
            </a:r>
          </a:p>
          <a:p>
            <a:r>
              <a:rPr lang="en-US" dirty="0"/>
              <a:t>“</a:t>
            </a:r>
            <a:r>
              <a:rPr lang="en-US" b="1" dirty="0"/>
              <a:t>API management</a:t>
            </a:r>
            <a:r>
              <a:rPr lang="en-US" dirty="0"/>
              <a:t> is the process of creating and publishing web application programming interfaces (APIs), enforcing their usage policies, controlling access, nurturing the subscriber community, collecting and analyzing usage statistics, and reporting on performance. API Management components provide mechanisms and tools to support developer and subscriber communities.”</a:t>
            </a:r>
          </a:p>
          <a:p>
            <a:r>
              <a:rPr lang="en-US" b="1" dirty="0"/>
              <a:t>Gateway:</a:t>
            </a:r>
            <a:r>
              <a:rPr lang="en-US" dirty="0"/>
              <a:t> A server that acts as an API front-end, receives API requests, enforces throttling and security policies, passes requests to the back-end service and then passes the response back to the requester. A gateway often includes a transformation engine to orchestrate and modify the requests and responses on the fly. A gateway can also provide functions such as collecting analytics data and providing caching. The gateway can provide the functionality to support authentication, authorization, security, audit and regulatory compliance. Gateways can be implemented using technologies like Nginx or </a:t>
            </a:r>
            <a:r>
              <a:rPr lang="en-US" dirty="0" err="1"/>
              <a:t>HAProxy</a:t>
            </a:r>
            <a:r>
              <a:rPr lang="en-US" dirty="0"/>
              <a:t>.</a:t>
            </a:r>
          </a:p>
        </p:txBody>
      </p:sp>
      <p:sp>
        <p:nvSpPr>
          <p:cNvPr id="3" name="Title 2">
            <a:extLst>
              <a:ext uri="{FF2B5EF4-FFF2-40B4-BE49-F238E27FC236}">
                <a16:creationId xmlns:a16="http://schemas.microsoft.com/office/drawing/2014/main" id="{647E75AD-1FA6-A6D0-DDA3-E5226393A010}"/>
              </a:ext>
            </a:extLst>
          </p:cNvPr>
          <p:cNvSpPr>
            <a:spLocks noGrp="1"/>
          </p:cNvSpPr>
          <p:nvPr>
            <p:ph type="title"/>
          </p:nvPr>
        </p:nvSpPr>
        <p:spPr/>
        <p:txBody>
          <a:bodyPr/>
          <a:lstStyle/>
          <a:p>
            <a:r>
              <a:rPr lang="en-US" dirty="0"/>
              <a:t>Terms</a:t>
            </a:r>
          </a:p>
        </p:txBody>
      </p:sp>
    </p:spTree>
    <p:extLst>
      <p:ext uri="{BB962C8B-B14F-4D97-AF65-F5344CB8AC3E}">
        <p14:creationId xmlns:p14="http://schemas.microsoft.com/office/powerpoint/2010/main" val="203942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639BA65-A7E3-F80D-7A42-B5BF674DAE6E}"/>
              </a:ext>
            </a:extLst>
          </p:cNvPr>
          <p:cNvSpPr>
            <a:spLocks noGrp="1"/>
          </p:cNvSpPr>
          <p:nvPr>
            <p:ph idx="1"/>
          </p:nvPr>
        </p:nvSpPr>
        <p:spPr>
          <a:xfrm>
            <a:off x="152400" y="2745489"/>
            <a:ext cx="8839200" cy="1764955"/>
          </a:xfrm>
        </p:spPr>
        <p:txBody>
          <a:bodyPr/>
          <a:lstStyle/>
          <a:p>
            <a:r>
              <a:rPr lang="en-US" dirty="0" err="1"/>
              <a:t>Solo.io</a:t>
            </a:r>
            <a:r>
              <a:rPr lang="en-US" dirty="0"/>
              <a:t> is an example (this is not a recommendation):</a:t>
            </a:r>
            <a:br>
              <a:rPr lang="en-US" dirty="0"/>
            </a:br>
            <a:r>
              <a:rPr lang="en-US" sz="1800" dirty="0"/>
              <a:t>https://</a:t>
            </a:r>
            <a:r>
              <a:rPr lang="en-US" sz="1800" dirty="0" err="1"/>
              <a:t>docs.solo.io</a:t>
            </a:r>
            <a:r>
              <a:rPr lang="en-US" sz="1800" dirty="0"/>
              <a:t>/</a:t>
            </a:r>
            <a:r>
              <a:rPr lang="en-US" sz="1800" dirty="0" err="1"/>
              <a:t>gloo</a:t>
            </a:r>
            <a:r>
              <a:rPr lang="en-US" sz="1800" dirty="0"/>
              <a:t>-mesh-gateway/main/concepts/about/</a:t>
            </a:r>
            <a:r>
              <a:rPr lang="en-US" sz="1800" dirty="0" err="1"/>
              <a:t>api</a:t>
            </a:r>
            <a:r>
              <a:rPr lang="en-US" sz="1800" dirty="0"/>
              <a:t>-gateway/</a:t>
            </a:r>
          </a:p>
          <a:p>
            <a:r>
              <a:rPr lang="en-US" dirty="0"/>
              <a:t>There are many, many API GWs</a:t>
            </a:r>
          </a:p>
          <a:p>
            <a:pPr lvl="1"/>
            <a:r>
              <a:rPr lang="en-US" dirty="0"/>
              <a:t>All major cloud service providers have one or more API gateways.</a:t>
            </a:r>
          </a:p>
          <a:p>
            <a:pPr lvl="1"/>
            <a:r>
              <a:rPr lang="en-US" dirty="0"/>
              <a:t>There are several open-source API GWs.</a:t>
            </a:r>
          </a:p>
          <a:p>
            <a:pPr lvl="1"/>
            <a:r>
              <a:rPr lang="en-US" dirty="0"/>
              <a:t>There are several commercial products.</a:t>
            </a:r>
          </a:p>
        </p:txBody>
      </p:sp>
      <p:sp>
        <p:nvSpPr>
          <p:cNvPr id="8" name="Title 7">
            <a:extLst>
              <a:ext uri="{FF2B5EF4-FFF2-40B4-BE49-F238E27FC236}">
                <a16:creationId xmlns:a16="http://schemas.microsoft.com/office/drawing/2014/main" id="{AD409E23-3291-8EED-A0B5-C8EF7E41A6E5}"/>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7458C8A1-844B-E909-E9A0-9A7383CA7C03}"/>
              </a:ext>
            </a:extLst>
          </p:cNvPr>
          <p:cNvPicPr>
            <a:picLocks noChangeAspect="1"/>
          </p:cNvPicPr>
          <p:nvPr/>
        </p:nvPicPr>
        <p:blipFill>
          <a:blip r:embed="rId2"/>
          <a:stretch>
            <a:fillRect/>
          </a:stretch>
        </p:blipFill>
        <p:spPr>
          <a:xfrm>
            <a:off x="76200" y="470492"/>
            <a:ext cx="4815532" cy="2242695"/>
          </a:xfrm>
          <a:prstGeom prst="rect">
            <a:avLst/>
          </a:prstGeom>
          <a:ln>
            <a:solidFill>
              <a:schemeClr val="tx1"/>
            </a:solidFill>
          </a:ln>
        </p:spPr>
      </p:pic>
      <p:pic>
        <p:nvPicPr>
          <p:cNvPr id="5" name="Picture 4">
            <a:extLst>
              <a:ext uri="{FF2B5EF4-FFF2-40B4-BE49-F238E27FC236}">
                <a16:creationId xmlns:a16="http://schemas.microsoft.com/office/drawing/2014/main" id="{BDC2C923-107F-8CD3-8530-EB47250DCC1E}"/>
              </a:ext>
            </a:extLst>
          </p:cNvPr>
          <p:cNvPicPr>
            <a:picLocks noChangeAspect="1"/>
          </p:cNvPicPr>
          <p:nvPr/>
        </p:nvPicPr>
        <p:blipFill>
          <a:blip r:embed="rId3"/>
          <a:stretch>
            <a:fillRect/>
          </a:stretch>
        </p:blipFill>
        <p:spPr>
          <a:xfrm>
            <a:off x="5014624" y="470492"/>
            <a:ext cx="4038599" cy="2151713"/>
          </a:xfrm>
          <a:prstGeom prst="rect">
            <a:avLst/>
          </a:prstGeom>
          <a:ln>
            <a:solidFill>
              <a:schemeClr val="tx1"/>
            </a:solidFill>
          </a:ln>
        </p:spPr>
      </p:pic>
      <p:sp>
        <p:nvSpPr>
          <p:cNvPr id="7" name="TextBox 6">
            <a:extLst>
              <a:ext uri="{FF2B5EF4-FFF2-40B4-BE49-F238E27FC236}">
                <a16:creationId xmlns:a16="http://schemas.microsoft.com/office/drawing/2014/main" id="{3B918CB9-995D-4F84-9CCD-C910649FCBCD}"/>
              </a:ext>
            </a:extLst>
          </p:cNvPr>
          <p:cNvSpPr txBox="1"/>
          <p:nvPr/>
        </p:nvSpPr>
        <p:spPr>
          <a:xfrm>
            <a:off x="3886200" y="-246221"/>
            <a:ext cx="4619708" cy="246221"/>
          </a:xfrm>
          <a:prstGeom prst="rect">
            <a:avLst/>
          </a:prstGeom>
          <a:noFill/>
        </p:spPr>
        <p:txBody>
          <a:bodyPr wrap="square">
            <a:spAutoFit/>
          </a:bodyPr>
          <a:lstStyle/>
          <a:p>
            <a:r>
              <a:rPr lang="en-US" sz="1000" dirty="0"/>
              <a:t>https://</a:t>
            </a:r>
            <a:r>
              <a:rPr lang="en-US" sz="1000" dirty="0" err="1"/>
              <a:t>docs.solo.io</a:t>
            </a:r>
            <a:r>
              <a:rPr lang="en-US" sz="1000" dirty="0"/>
              <a:t>/</a:t>
            </a:r>
            <a:r>
              <a:rPr lang="en-US" sz="1000" dirty="0" err="1"/>
              <a:t>gloo</a:t>
            </a:r>
            <a:r>
              <a:rPr lang="en-US" sz="1000" dirty="0"/>
              <a:t>-mesh-gateway/main/concepts/about/</a:t>
            </a:r>
            <a:r>
              <a:rPr lang="en-US" sz="1000" dirty="0" err="1"/>
              <a:t>api</a:t>
            </a:r>
            <a:r>
              <a:rPr lang="en-US" sz="1000" dirty="0"/>
              <a:t>-gateway/</a:t>
            </a:r>
          </a:p>
        </p:txBody>
      </p:sp>
    </p:spTree>
    <p:extLst>
      <p:ext uri="{BB962C8B-B14F-4D97-AF65-F5344CB8AC3E}">
        <p14:creationId xmlns:p14="http://schemas.microsoft.com/office/powerpoint/2010/main" val="331346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3E682-15FD-3B42-319E-D265F17FC4B3}"/>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DF73C276-1B6F-6605-5E4B-2E4C5927F08F}"/>
              </a:ext>
            </a:extLst>
          </p:cNvPr>
          <p:cNvPicPr>
            <a:picLocks noChangeAspect="1"/>
          </p:cNvPicPr>
          <p:nvPr/>
        </p:nvPicPr>
        <p:blipFill>
          <a:blip r:embed="rId2"/>
          <a:stretch>
            <a:fillRect/>
          </a:stretch>
        </p:blipFill>
        <p:spPr>
          <a:xfrm>
            <a:off x="533400" y="590550"/>
            <a:ext cx="6781800" cy="3989294"/>
          </a:xfrm>
          <a:prstGeom prst="rect">
            <a:avLst/>
          </a:prstGeom>
        </p:spPr>
      </p:pic>
      <p:sp>
        <p:nvSpPr>
          <p:cNvPr id="6" name="TextBox 5">
            <a:extLst>
              <a:ext uri="{FF2B5EF4-FFF2-40B4-BE49-F238E27FC236}">
                <a16:creationId xmlns:a16="http://schemas.microsoft.com/office/drawing/2014/main" id="{FF737B90-8304-C7DA-117F-8797665668E4}"/>
              </a:ext>
            </a:extLst>
          </p:cNvPr>
          <p:cNvSpPr txBox="1"/>
          <p:nvPr/>
        </p:nvSpPr>
        <p:spPr>
          <a:xfrm>
            <a:off x="2895600" y="459725"/>
            <a:ext cx="5281654" cy="276999"/>
          </a:xfrm>
          <a:prstGeom prst="rect">
            <a:avLst/>
          </a:prstGeom>
          <a:noFill/>
        </p:spPr>
        <p:txBody>
          <a:bodyPr wrap="square">
            <a:spAutoFit/>
          </a:bodyPr>
          <a:lstStyle/>
          <a:p>
            <a:r>
              <a:rPr lang="en-US" sz="1200" dirty="0"/>
              <a:t>https://</a:t>
            </a:r>
            <a:r>
              <a:rPr lang="en-US" sz="1200" dirty="0" err="1"/>
              <a:t>datascientest.com</a:t>
            </a:r>
            <a:r>
              <a:rPr lang="en-US" sz="1200" dirty="0"/>
              <a:t>/</a:t>
            </a:r>
            <a:r>
              <a:rPr lang="en-US" sz="1200" dirty="0" err="1"/>
              <a:t>en</a:t>
            </a:r>
            <a:r>
              <a:rPr lang="en-US" sz="1200" dirty="0"/>
              <a:t>/</a:t>
            </a:r>
            <a:r>
              <a:rPr lang="en-US" sz="1200" dirty="0" err="1"/>
              <a:t>api</a:t>
            </a:r>
            <a:r>
              <a:rPr lang="en-US" sz="1200" dirty="0"/>
              <a:t>-gateway-how-it-works-and-its-advantages</a:t>
            </a:r>
          </a:p>
        </p:txBody>
      </p:sp>
    </p:spTree>
    <p:extLst>
      <p:ext uri="{BB962C8B-B14F-4D97-AF65-F5344CB8AC3E}">
        <p14:creationId xmlns:p14="http://schemas.microsoft.com/office/powerpoint/2010/main" val="341647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4E765-108E-B988-9848-22AE2762DB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F99C87-A79B-575A-F20A-A4AB19E30FE3}"/>
              </a:ext>
            </a:extLst>
          </p:cNvPr>
          <p:cNvSpPr>
            <a:spLocks noGrp="1"/>
          </p:cNvSpPr>
          <p:nvPr>
            <p:ph type="title"/>
          </p:nvPr>
        </p:nvSpPr>
        <p:spPr/>
        <p:txBody>
          <a:bodyPr/>
          <a:lstStyle/>
          <a:p>
            <a:r>
              <a:rPr lang="en-US" dirty="0"/>
              <a:t>API Gateway Benefits</a:t>
            </a:r>
          </a:p>
        </p:txBody>
      </p:sp>
      <p:pic>
        <p:nvPicPr>
          <p:cNvPr id="2" name="Picture 1">
            <a:extLst>
              <a:ext uri="{FF2B5EF4-FFF2-40B4-BE49-F238E27FC236}">
                <a16:creationId xmlns:a16="http://schemas.microsoft.com/office/drawing/2014/main" id="{B17A4494-544E-EC1D-70EF-A3779B7EF02B}"/>
              </a:ext>
            </a:extLst>
          </p:cNvPr>
          <p:cNvPicPr>
            <a:picLocks noChangeAspect="1"/>
          </p:cNvPicPr>
          <p:nvPr/>
        </p:nvPicPr>
        <p:blipFill>
          <a:blip r:embed="rId2"/>
          <a:stretch>
            <a:fillRect/>
          </a:stretch>
        </p:blipFill>
        <p:spPr>
          <a:xfrm>
            <a:off x="1219200" y="469181"/>
            <a:ext cx="5506632" cy="4072132"/>
          </a:xfrm>
          <a:prstGeom prst="rect">
            <a:avLst/>
          </a:prstGeom>
        </p:spPr>
      </p:pic>
    </p:spTree>
    <p:extLst>
      <p:ext uri="{BB962C8B-B14F-4D97-AF65-F5344CB8AC3E}">
        <p14:creationId xmlns:p14="http://schemas.microsoft.com/office/powerpoint/2010/main" val="321297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E0247-5BE9-875C-1D31-73BAA4C221F3}"/>
              </a:ext>
            </a:extLst>
          </p:cNvPr>
          <p:cNvSpPr>
            <a:spLocks noGrp="1"/>
          </p:cNvSpPr>
          <p:nvPr>
            <p:ph type="title"/>
          </p:nvPr>
        </p:nvSpPr>
        <p:spPr/>
        <p:txBody>
          <a:bodyPr/>
          <a:lstStyle/>
          <a:p>
            <a:r>
              <a:rPr lang="en-US" dirty="0"/>
              <a:t>Google API Gateway</a:t>
            </a:r>
          </a:p>
        </p:txBody>
      </p:sp>
      <p:pic>
        <p:nvPicPr>
          <p:cNvPr id="6" name="Picture 5">
            <a:extLst>
              <a:ext uri="{FF2B5EF4-FFF2-40B4-BE49-F238E27FC236}">
                <a16:creationId xmlns:a16="http://schemas.microsoft.com/office/drawing/2014/main" id="{50453806-97EA-23D2-2E4F-077EC8CFB1AD}"/>
              </a:ext>
            </a:extLst>
          </p:cNvPr>
          <p:cNvPicPr>
            <a:picLocks noChangeAspect="1"/>
          </p:cNvPicPr>
          <p:nvPr/>
        </p:nvPicPr>
        <p:blipFill>
          <a:blip r:embed="rId2"/>
          <a:stretch>
            <a:fillRect/>
          </a:stretch>
        </p:blipFill>
        <p:spPr>
          <a:xfrm>
            <a:off x="129949" y="533027"/>
            <a:ext cx="4495800" cy="1492814"/>
          </a:xfrm>
          <a:prstGeom prst="rect">
            <a:avLst/>
          </a:prstGeom>
        </p:spPr>
      </p:pic>
      <p:pic>
        <p:nvPicPr>
          <p:cNvPr id="4" name="Picture 3">
            <a:extLst>
              <a:ext uri="{FF2B5EF4-FFF2-40B4-BE49-F238E27FC236}">
                <a16:creationId xmlns:a16="http://schemas.microsoft.com/office/drawing/2014/main" id="{63DFB4E2-35B9-B9B1-1D67-9B3EA8BF4904}"/>
              </a:ext>
            </a:extLst>
          </p:cNvPr>
          <p:cNvPicPr>
            <a:picLocks noChangeAspect="1"/>
          </p:cNvPicPr>
          <p:nvPr/>
        </p:nvPicPr>
        <p:blipFill>
          <a:blip r:embed="rId3"/>
          <a:stretch>
            <a:fillRect/>
          </a:stretch>
        </p:blipFill>
        <p:spPr>
          <a:xfrm>
            <a:off x="4897598" y="590550"/>
            <a:ext cx="4116453" cy="3214973"/>
          </a:xfrm>
          <a:prstGeom prst="rect">
            <a:avLst/>
          </a:prstGeom>
        </p:spPr>
      </p:pic>
      <p:pic>
        <p:nvPicPr>
          <p:cNvPr id="7" name="Picture 6">
            <a:extLst>
              <a:ext uri="{FF2B5EF4-FFF2-40B4-BE49-F238E27FC236}">
                <a16:creationId xmlns:a16="http://schemas.microsoft.com/office/drawing/2014/main" id="{0DB22D72-3264-EA7B-5CDB-42896F70F980}"/>
              </a:ext>
            </a:extLst>
          </p:cNvPr>
          <p:cNvPicPr>
            <a:picLocks noChangeAspect="1"/>
          </p:cNvPicPr>
          <p:nvPr/>
        </p:nvPicPr>
        <p:blipFill>
          <a:blip r:embed="rId4"/>
          <a:stretch>
            <a:fillRect/>
          </a:stretch>
        </p:blipFill>
        <p:spPr>
          <a:xfrm>
            <a:off x="172570" y="2169916"/>
            <a:ext cx="4419600" cy="2412466"/>
          </a:xfrm>
          <a:prstGeom prst="rect">
            <a:avLst/>
          </a:prstGeom>
        </p:spPr>
      </p:pic>
    </p:spTree>
    <p:extLst>
      <p:ext uri="{BB962C8B-B14F-4D97-AF65-F5344CB8AC3E}">
        <p14:creationId xmlns:p14="http://schemas.microsoft.com/office/powerpoint/2010/main" val="2847332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51F15A-1128-838F-967B-A3695129CA68}"/>
              </a:ext>
            </a:extLst>
          </p:cNvPr>
          <p:cNvSpPr>
            <a:spLocks noGrp="1"/>
          </p:cNvSpPr>
          <p:nvPr>
            <p:ph idx="1"/>
          </p:nvPr>
        </p:nvSpPr>
        <p:spPr/>
        <p:txBody>
          <a:bodyPr/>
          <a:lstStyle/>
          <a:p>
            <a:r>
              <a:rPr lang="en-US" dirty="0"/>
              <a:t>You will have to set up an API gateway for two or three of your microservices.</a:t>
            </a:r>
          </a:p>
          <a:p>
            <a:endParaRPr lang="en-US" dirty="0"/>
          </a:p>
          <a:p>
            <a:r>
              <a:rPr lang="en-US" dirty="0"/>
              <a:t>You can use either AWS or GCP.</a:t>
            </a:r>
          </a:p>
          <a:p>
            <a:endParaRPr lang="en-US" dirty="0"/>
          </a:p>
          <a:p>
            <a:r>
              <a:rPr lang="en-US" dirty="0"/>
              <a:t>The minimal functionality expected is:</a:t>
            </a:r>
          </a:p>
          <a:p>
            <a:pPr lvl="1"/>
            <a:r>
              <a:rPr lang="en-US" dirty="0"/>
              <a:t>A single, logical URL space with routing.</a:t>
            </a:r>
          </a:p>
          <a:p>
            <a:pPr lvl="1"/>
            <a:r>
              <a:rPr lang="en-US" dirty="0"/>
              <a:t>Some form of authentication/authorization checking (but can be very simple).</a:t>
            </a:r>
          </a:p>
          <a:p>
            <a:pPr lvl="1"/>
            <a:r>
              <a:rPr lang="en-US" dirty="0"/>
              <a:t>Basic logging and trace.</a:t>
            </a:r>
          </a:p>
          <a:p>
            <a:pPr lvl="1"/>
            <a:endParaRPr lang="en-US" dirty="0"/>
          </a:p>
          <a:p>
            <a:r>
              <a:rPr lang="en-US" dirty="0"/>
              <a:t>You do not need to deeply or completely integrate with end-to-end trace, observability, single sign on/login, etc.</a:t>
            </a:r>
          </a:p>
        </p:txBody>
      </p:sp>
      <p:sp>
        <p:nvSpPr>
          <p:cNvPr id="3" name="Title 2">
            <a:extLst>
              <a:ext uri="{FF2B5EF4-FFF2-40B4-BE49-F238E27FC236}">
                <a16:creationId xmlns:a16="http://schemas.microsoft.com/office/drawing/2014/main" id="{FBDFF74F-03C2-D572-97E8-3CB51855D1C0}"/>
              </a:ext>
            </a:extLst>
          </p:cNvPr>
          <p:cNvSpPr>
            <a:spLocks noGrp="1"/>
          </p:cNvSpPr>
          <p:nvPr>
            <p:ph type="title"/>
          </p:nvPr>
        </p:nvSpPr>
        <p:spPr/>
        <p:txBody>
          <a:bodyPr/>
          <a:lstStyle/>
          <a:p>
            <a:r>
              <a:rPr lang="en-US" dirty="0"/>
              <a:t>API Gateway Summary</a:t>
            </a:r>
          </a:p>
        </p:txBody>
      </p:sp>
    </p:spTree>
    <p:extLst>
      <p:ext uri="{BB962C8B-B14F-4D97-AF65-F5344CB8AC3E}">
        <p14:creationId xmlns:p14="http://schemas.microsoft.com/office/powerpoint/2010/main" val="321751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35C6A-B0C6-AFF0-B89B-62075BE7956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E244609-55E7-5CDB-535F-2C05EB0AB9C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FA3E45F-3628-1AD3-35C9-F10562AB8F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7B1FCF8E-C651-6C2F-278E-58D1B1A43AB9}"/>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3C670181-B5D5-93AC-5B55-588F02FB2CC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C76FCB4C-640E-51C8-EF1C-87B89CD92AC8}"/>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Tokens</a:t>
            </a:r>
          </a:p>
          <a:p>
            <a:pPr algn="ctr"/>
            <a:r>
              <a:rPr lang="en-US" sz="4400" dirty="0">
                <a:solidFill>
                  <a:schemeClr val="tx1"/>
                </a:solidFill>
              </a:rPr>
              <a:t>Scope</a:t>
            </a:r>
            <a:br>
              <a:rPr lang="en-US" sz="4400" dirty="0">
                <a:solidFill>
                  <a:schemeClr val="tx1"/>
                </a:solidFill>
              </a:rPr>
            </a:br>
            <a:r>
              <a:rPr lang="en-US" sz="4400" dirty="0">
                <a:solidFill>
                  <a:schemeClr val="tx1"/>
                </a:solidFill>
              </a:rPr>
              <a:t>Propagation</a:t>
            </a:r>
          </a:p>
          <a:p>
            <a:pPr algn="ctr"/>
            <a:r>
              <a:rPr lang="en-US" sz="4400" dirty="0">
                <a:solidFill>
                  <a:schemeClr val="tx1"/>
                </a:solidFill>
              </a:rPr>
              <a:t>Observability</a:t>
            </a:r>
          </a:p>
        </p:txBody>
      </p:sp>
    </p:spTree>
    <p:extLst>
      <p:ext uri="{BB962C8B-B14F-4D97-AF65-F5344CB8AC3E}">
        <p14:creationId xmlns:p14="http://schemas.microsoft.com/office/powerpoint/2010/main" val="142082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3343B-FBCF-83F1-EBB2-694D852B8A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9174DE-9D91-682D-0717-232EB470DFD5}"/>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C2F06B65-C66A-CB93-F235-34C64BA6B315}"/>
              </a:ext>
            </a:extLst>
          </p:cNvPr>
          <p:cNvPicPr>
            <a:picLocks noChangeAspect="1"/>
          </p:cNvPicPr>
          <p:nvPr/>
        </p:nvPicPr>
        <p:blipFill>
          <a:blip r:embed="rId2"/>
          <a:stretch>
            <a:fillRect/>
          </a:stretch>
        </p:blipFill>
        <p:spPr>
          <a:xfrm>
            <a:off x="1066800" y="590550"/>
            <a:ext cx="6477000" cy="4027416"/>
          </a:xfrm>
          <a:prstGeom prst="rect">
            <a:avLst/>
          </a:prstGeom>
        </p:spPr>
      </p:pic>
    </p:spTree>
    <p:extLst>
      <p:ext uri="{BB962C8B-B14F-4D97-AF65-F5344CB8AC3E}">
        <p14:creationId xmlns:p14="http://schemas.microsoft.com/office/powerpoint/2010/main" val="391480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B7CD3-989E-4C05-58F5-D6C98859E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90382D-C370-8492-BC5E-23B0A0956077}"/>
              </a:ext>
            </a:extLst>
          </p:cNvPr>
          <p:cNvSpPr>
            <a:spLocks noGrp="1"/>
          </p:cNvSpPr>
          <p:nvPr>
            <p:ph type="title"/>
          </p:nvPr>
        </p:nvSpPr>
        <p:spPr/>
        <p:txBody>
          <a:bodyPr/>
          <a:lstStyle/>
          <a:p>
            <a:r>
              <a:rPr lang="en-US" dirty="0"/>
              <a:t>API Gateway</a:t>
            </a:r>
          </a:p>
        </p:txBody>
      </p:sp>
      <p:pic>
        <p:nvPicPr>
          <p:cNvPr id="4" name="Picture 3">
            <a:extLst>
              <a:ext uri="{FF2B5EF4-FFF2-40B4-BE49-F238E27FC236}">
                <a16:creationId xmlns:a16="http://schemas.microsoft.com/office/drawing/2014/main" id="{C4D80CE2-DF46-CF46-9003-3ED1E42E7DB0}"/>
              </a:ext>
            </a:extLst>
          </p:cNvPr>
          <p:cNvPicPr>
            <a:picLocks noChangeAspect="1"/>
          </p:cNvPicPr>
          <p:nvPr/>
        </p:nvPicPr>
        <p:blipFill>
          <a:blip r:embed="rId2"/>
          <a:stretch>
            <a:fillRect/>
          </a:stretch>
        </p:blipFill>
        <p:spPr>
          <a:xfrm>
            <a:off x="1066800" y="590550"/>
            <a:ext cx="6477000" cy="4027416"/>
          </a:xfrm>
          <a:prstGeom prst="rect">
            <a:avLst/>
          </a:prstGeom>
        </p:spPr>
      </p:pic>
      <p:sp>
        <p:nvSpPr>
          <p:cNvPr id="2" name="Rounded Rectangle 1">
            <a:extLst>
              <a:ext uri="{FF2B5EF4-FFF2-40B4-BE49-F238E27FC236}">
                <a16:creationId xmlns:a16="http://schemas.microsoft.com/office/drawing/2014/main" id="{513B39AB-A4A3-D456-D05E-F0E7DC28196E}"/>
              </a:ext>
            </a:extLst>
          </p:cNvPr>
          <p:cNvSpPr/>
          <p:nvPr/>
        </p:nvSpPr>
        <p:spPr>
          <a:xfrm>
            <a:off x="2514600" y="11239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1682AF-42D3-03D9-48B0-C9B270EF7AF6}"/>
              </a:ext>
            </a:extLst>
          </p:cNvPr>
          <p:cNvSpPr/>
          <p:nvPr/>
        </p:nvSpPr>
        <p:spPr>
          <a:xfrm>
            <a:off x="2514600" y="2642358"/>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3172E86-DD0F-D6DD-16ED-AC7D48EE2162}"/>
              </a:ext>
            </a:extLst>
          </p:cNvPr>
          <p:cNvSpPr/>
          <p:nvPr/>
        </p:nvSpPr>
        <p:spPr>
          <a:xfrm>
            <a:off x="3429000" y="12001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2C42324-417E-1A67-53F1-17F222431537}"/>
              </a:ext>
            </a:extLst>
          </p:cNvPr>
          <p:cNvSpPr/>
          <p:nvPr/>
        </p:nvSpPr>
        <p:spPr>
          <a:xfrm>
            <a:off x="7086600" y="24193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C8711E-B788-6D5C-213F-85559984D3C4}"/>
              </a:ext>
            </a:extLst>
          </p:cNvPr>
          <p:cNvSpPr txBox="1"/>
          <p:nvPr/>
        </p:nvSpPr>
        <p:spPr>
          <a:xfrm>
            <a:off x="172570" y="742950"/>
            <a:ext cx="1751890" cy="646331"/>
          </a:xfrm>
          <a:prstGeom prst="rect">
            <a:avLst/>
          </a:prstGeom>
          <a:noFill/>
        </p:spPr>
        <p:txBody>
          <a:bodyPr wrap="none" rtlCol="0">
            <a:spAutoFit/>
          </a:bodyPr>
          <a:lstStyle/>
          <a:p>
            <a:r>
              <a:rPr lang="en-US" dirty="0">
                <a:solidFill>
                  <a:srgbClr val="7030A0"/>
                </a:solidFill>
              </a:rPr>
              <a:t>What the heck is</a:t>
            </a:r>
            <a:br>
              <a:rPr lang="en-US" dirty="0">
                <a:solidFill>
                  <a:srgbClr val="7030A0"/>
                </a:solidFill>
              </a:rPr>
            </a:br>
            <a:r>
              <a:rPr lang="en-US" dirty="0">
                <a:solidFill>
                  <a:srgbClr val="7030A0"/>
                </a:solidFill>
              </a:rPr>
              <a:t>that stuff?</a:t>
            </a:r>
          </a:p>
        </p:txBody>
      </p:sp>
    </p:spTree>
    <p:extLst>
      <p:ext uri="{BB962C8B-B14F-4D97-AF65-F5344CB8AC3E}">
        <p14:creationId xmlns:p14="http://schemas.microsoft.com/office/powerpoint/2010/main" val="180485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28B4-5F26-49B7-0DED-7974096C663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BB28ECF-745F-C823-78B4-D382E2EC04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97B6633-B5AC-9AC5-156F-C5B3501E413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DE37667A-DFD0-6FF7-45EE-C248585E08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338C7F1-0B63-541B-8B95-993CDA8163C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p:txBody>
      </p:sp>
      <p:sp>
        <p:nvSpPr>
          <p:cNvPr id="8" name="TextBox 9">
            <a:extLst>
              <a:ext uri="{FF2B5EF4-FFF2-40B4-BE49-F238E27FC236}">
                <a16:creationId xmlns:a16="http://schemas.microsoft.com/office/drawing/2014/main" id="{43FFCFE3-049A-010F-2B24-FA78B7B18A4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61876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25170-3918-0C6D-74D1-3F29A6298F69}"/>
              </a:ext>
            </a:extLst>
          </p:cNvPr>
          <p:cNvSpPr>
            <a:spLocks noGrp="1"/>
          </p:cNvSpPr>
          <p:nvPr>
            <p:ph type="title"/>
          </p:nvPr>
        </p:nvSpPr>
        <p:spPr/>
        <p:txBody>
          <a:bodyPr/>
          <a:lstStyle/>
          <a:p>
            <a:r>
              <a:rPr lang="en-US" dirty="0"/>
              <a:t>Conceptual Model</a:t>
            </a:r>
          </a:p>
        </p:txBody>
      </p:sp>
      <p:pic>
        <p:nvPicPr>
          <p:cNvPr id="6" name="Picture 5">
            <a:extLst>
              <a:ext uri="{FF2B5EF4-FFF2-40B4-BE49-F238E27FC236}">
                <a16:creationId xmlns:a16="http://schemas.microsoft.com/office/drawing/2014/main" id="{5B40EDF5-7D9C-CFC6-03B4-813776988FC8}"/>
              </a:ext>
            </a:extLst>
          </p:cNvPr>
          <p:cNvPicPr>
            <a:picLocks noChangeAspect="1"/>
          </p:cNvPicPr>
          <p:nvPr/>
        </p:nvPicPr>
        <p:blipFill>
          <a:blip r:embed="rId2"/>
          <a:stretch>
            <a:fillRect/>
          </a:stretch>
        </p:blipFill>
        <p:spPr>
          <a:xfrm>
            <a:off x="2019444" y="514350"/>
            <a:ext cx="5554931" cy="4019550"/>
          </a:xfrm>
          <a:prstGeom prst="rect">
            <a:avLst/>
          </a:prstGeom>
        </p:spPr>
      </p:pic>
      <p:sp>
        <p:nvSpPr>
          <p:cNvPr id="7" name="TextBox 6">
            <a:extLst>
              <a:ext uri="{FF2B5EF4-FFF2-40B4-BE49-F238E27FC236}">
                <a16:creationId xmlns:a16="http://schemas.microsoft.com/office/drawing/2014/main" id="{AB1EBA6C-C397-CCB6-417C-91B1008528AA}"/>
              </a:ext>
            </a:extLst>
          </p:cNvPr>
          <p:cNvSpPr txBox="1"/>
          <p:nvPr/>
        </p:nvSpPr>
        <p:spPr>
          <a:xfrm>
            <a:off x="0" y="2524125"/>
            <a:ext cx="2242473"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Browser relies on</a:t>
            </a:r>
            <a:br>
              <a:rPr lang="en-US" sz="1400" dirty="0"/>
            </a:br>
            <a:r>
              <a:rPr lang="en-US" sz="1400" dirty="0"/>
              <a:t>certificate for trusting</a:t>
            </a:r>
            <a:br>
              <a:rPr lang="en-US" sz="1400" dirty="0"/>
            </a:br>
            <a:r>
              <a:rPr lang="en-US" sz="1400" dirty="0"/>
              <a:t>the site/gateway.</a:t>
            </a:r>
          </a:p>
          <a:p>
            <a:pPr marL="285750" indent="-285750">
              <a:buFont typeface="Arial" panose="020B0604020202020204" pitchFamily="34" charset="0"/>
              <a:buChar char="•"/>
            </a:pPr>
            <a:r>
              <a:rPr lang="en-US" sz="1400" dirty="0"/>
              <a:t>Configure the certificate</a:t>
            </a:r>
            <a:br>
              <a:rPr lang="en-US" sz="1400" dirty="0"/>
            </a:br>
            <a:r>
              <a:rPr lang="en-US" sz="1400" dirty="0"/>
              <a:t>in the gateway, etc.</a:t>
            </a:r>
          </a:p>
          <a:p>
            <a:pPr marL="285750" indent="-285750">
              <a:buFont typeface="Arial" panose="020B0604020202020204" pitchFamily="34" charset="0"/>
              <a:buChar char="•"/>
            </a:pPr>
            <a:r>
              <a:rPr lang="en-US" sz="1400" dirty="0"/>
              <a:t>Browser maintains</a:t>
            </a:r>
            <a:br>
              <a:rPr lang="en-US" sz="1400" dirty="0"/>
            </a:br>
            <a:r>
              <a:rPr lang="en-US" sz="1400" dirty="0"/>
              <a:t>JWT tokens in session</a:t>
            </a:r>
            <a:br>
              <a:rPr lang="en-US" sz="1400" dirty="0"/>
            </a:br>
            <a:r>
              <a:rPr lang="en-US" sz="1400" dirty="0"/>
              <a:t>or local storage.</a:t>
            </a:r>
          </a:p>
        </p:txBody>
      </p:sp>
      <p:sp>
        <p:nvSpPr>
          <p:cNvPr id="5" name="TextBox 4">
            <a:extLst>
              <a:ext uri="{FF2B5EF4-FFF2-40B4-BE49-F238E27FC236}">
                <a16:creationId xmlns:a16="http://schemas.microsoft.com/office/drawing/2014/main" id="{F106D70A-6281-778B-E3C5-E6542468CCEA}"/>
              </a:ext>
            </a:extLst>
          </p:cNvPr>
          <p:cNvSpPr txBox="1"/>
          <p:nvPr/>
        </p:nvSpPr>
        <p:spPr>
          <a:xfrm>
            <a:off x="6705600" y="1809750"/>
            <a:ext cx="2324675" cy="1815882"/>
          </a:xfrm>
          <a:prstGeom prst="rect">
            <a:avLst/>
          </a:prstGeom>
          <a:noFill/>
        </p:spPr>
        <p:txBody>
          <a:bodyPr wrap="none" rtlCol="0">
            <a:spAutoFit/>
          </a:bodyPr>
          <a:lstStyle/>
          <a:p>
            <a:r>
              <a:rPr lang="en-US" sz="1400" dirty="0"/>
              <a:t>Service:</a:t>
            </a:r>
          </a:p>
          <a:p>
            <a:pPr marL="285750" indent="-285750">
              <a:buFont typeface="Arial" panose="020B0604020202020204" pitchFamily="34" charset="0"/>
              <a:buChar char="•"/>
            </a:pPr>
            <a:r>
              <a:rPr lang="en-US" sz="1400" dirty="0"/>
              <a:t>Validates token using</a:t>
            </a:r>
            <a:br>
              <a:rPr lang="en-US" sz="1400" dirty="0"/>
            </a:br>
            <a:r>
              <a:rPr lang="en-US" sz="1400" dirty="0"/>
              <a:t>signature and shared</a:t>
            </a:r>
            <a:br>
              <a:rPr lang="en-US" sz="1400" dirty="0"/>
            </a:br>
            <a:r>
              <a:rPr lang="en-US" sz="1400" dirty="0"/>
              <a:t>secret.</a:t>
            </a:r>
          </a:p>
          <a:p>
            <a:pPr marL="285750" indent="-285750">
              <a:buFont typeface="Arial" panose="020B0604020202020204" pitchFamily="34" charset="0"/>
              <a:buChar char="•"/>
            </a:pPr>
            <a:r>
              <a:rPr lang="en-US" sz="1400" dirty="0"/>
              <a:t>Usually in middleware.</a:t>
            </a:r>
          </a:p>
          <a:p>
            <a:pPr marL="285750" indent="-285750">
              <a:buFont typeface="Arial" panose="020B0604020202020204" pitchFamily="34" charset="0"/>
              <a:buChar char="•"/>
            </a:pPr>
            <a:r>
              <a:rPr lang="en-US" sz="1400" dirty="0"/>
              <a:t>Makes authorization</a:t>
            </a:r>
            <a:br>
              <a:rPr lang="en-US" sz="1400" dirty="0"/>
            </a:br>
            <a:r>
              <a:rPr lang="en-US" sz="1400" dirty="0"/>
              <a:t>decision based on claims,</a:t>
            </a:r>
            <a:br>
              <a:rPr lang="en-US" sz="1400" dirty="0"/>
            </a:br>
            <a:r>
              <a:rPr lang="en-US" sz="1400" dirty="0"/>
              <a:t>scopes, etc.</a:t>
            </a:r>
          </a:p>
        </p:txBody>
      </p:sp>
      <p:pic>
        <p:nvPicPr>
          <p:cNvPr id="8" name="Picture 7">
            <a:extLst>
              <a:ext uri="{FF2B5EF4-FFF2-40B4-BE49-F238E27FC236}">
                <a16:creationId xmlns:a16="http://schemas.microsoft.com/office/drawing/2014/main" id="{BD9BC91D-DA38-C9DD-E902-5393636B8B6C}"/>
              </a:ext>
            </a:extLst>
          </p:cNvPr>
          <p:cNvPicPr>
            <a:picLocks noChangeAspect="1"/>
          </p:cNvPicPr>
          <p:nvPr/>
        </p:nvPicPr>
        <p:blipFill>
          <a:blip r:embed="rId3"/>
          <a:stretch>
            <a:fillRect/>
          </a:stretch>
        </p:blipFill>
        <p:spPr>
          <a:xfrm>
            <a:off x="7787682" y="514350"/>
            <a:ext cx="1054100" cy="749300"/>
          </a:xfrm>
          <a:prstGeom prst="rect">
            <a:avLst/>
          </a:prstGeom>
        </p:spPr>
      </p:pic>
      <p:pic>
        <p:nvPicPr>
          <p:cNvPr id="11" name="Picture 10">
            <a:extLst>
              <a:ext uri="{FF2B5EF4-FFF2-40B4-BE49-F238E27FC236}">
                <a16:creationId xmlns:a16="http://schemas.microsoft.com/office/drawing/2014/main" id="{0C1A7EC4-167E-0D38-9094-4E135B324CB8}"/>
              </a:ext>
            </a:extLst>
          </p:cNvPr>
          <p:cNvPicPr>
            <a:picLocks noChangeAspect="1"/>
          </p:cNvPicPr>
          <p:nvPr/>
        </p:nvPicPr>
        <p:blipFill>
          <a:blip r:embed="rId4"/>
          <a:stretch>
            <a:fillRect/>
          </a:stretch>
        </p:blipFill>
        <p:spPr>
          <a:xfrm>
            <a:off x="36494" y="514350"/>
            <a:ext cx="1054100" cy="838200"/>
          </a:xfrm>
          <a:prstGeom prst="rect">
            <a:avLst/>
          </a:prstGeom>
        </p:spPr>
      </p:pic>
      <p:pic>
        <p:nvPicPr>
          <p:cNvPr id="12" name="Picture 11">
            <a:extLst>
              <a:ext uri="{FF2B5EF4-FFF2-40B4-BE49-F238E27FC236}">
                <a16:creationId xmlns:a16="http://schemas.microsoft.com/office/drawing/2014/main" id="{21224749-B720-122F-3EFC-311B7ED0A34D}"/>
              </a:ext>
            </a:extLst>
          </p:cNvPr>
          <p:cNvPicPr>
            <a:picLocks noChangeAspect="1"/>
          </p:cNvPicPr>
          <p:nvPr/>
        </p:nvPicPr>
        <p:blipFill>
          <a:blip r:embed="rId5"/>
          <a:stretch>
            <a:fillRect/>
          </a:stretch>
        </p:blipFill>
        <p:spPr>
          <a:xfrm>
            <a:off x="113725" y="1352550"/>
            <a:ext cx="1054100" cy="838200"/>
          </a:xfrm>
          <a:prstGeom prst="rect">
            <a:avLst/>
          </a:prstGeom>
        </p:spPr>
      </p:pic>
    </p:spTree>
    <p:extLst>
      <p:ext uri="{BB962C8B-B14F-4D97-AF65-F5344CB8AC3E}">
        <p14:creationId xmlns:p14="http://schemas.microsoft.com/office/powerpoint/2010/main" val="184607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99A2E-5493-9929-0273-8E0FD82B1EDC}"/>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0DC70BED-38C6-70FC-EF27-0A0F1B0523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0DDF37E-EE56-5EFD-2815-3B8D47982C6A}"/>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6A6B6511-27BE-E367-31D6-D9A739A3A4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26100F1-CA9B-958C-56D3-0ED353D43947}"/>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Some Network Stuff</a:t>
            </a:r>
          </a:p>
        </p:txBody>
      </p:sp>
      <p:sp>
        <p:nvSpPr>
          <p:cNvPr id="8" name="TextBox 9">
            <a:extLst>
              <a:ext uri="{FF2B5EF4-FFF2-40B4-BE49-F238E27FC236}">
                <a16:creationId xmlns:a16="http://schemas.microsoft.com/office/drawing/2014/main" id="{0491C874-DDC6-A402-21EB-262B4988A99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419421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F76EE-ACD2-E0D4-3AA1-C31F513BC2F1}"/>
              </a:ext>
            </a:extLst>
          </p:cNvPr>
          <p:cNvSpPr>
            <a:spLocks noGrp="1"/>
          </p:cNvSpPr>
          <p:nvPr>
            <p:ph type="title"/>
          </p:nvPr>
        </p:nvSpPr>
        <p:spPr/>
        <p:txBody>
          <a:bodyPr/>
          <a:lstStyle/>
          <a:p>
            <a:r>
              <a:rPr lang="en-US" dirty="0"/>
              <a:t>CloudFront Example</a:t>
            </a:r>
          </a:p>
        </p:txBody>
      </p:sp>
      <p:sp>
        <p:nvSpPr>
          <p:cNvPr id="4" name="Content Placeholder 3">
            <a:extLst>
              <a:ext uri="{FF2B5EF4-FFF2-40B4-BE49-F238E27FC236}">
                <a16:creationId xmlns:a16="http://schemas.microsoft.com/office/drawing/2014/main" id="{FF4F910C-8E7F-4035-941C-2C6B3B9D08FF}"/>
              </a:ext>
            </a:extLst>
          </p:cNvPr>
          <p:cNvSpPr>
            <a:spLocks noGrp="1"/>
          </p:cNvSpPr>
          <p:nvPr>
            <p:ph idx="1"/>
          </p:nvPr>
        </p:nvSpPr>
        <p:spPr>
          <a:xfrm>
            <a:off x="152400" y="3086100"/>
            <a:ext cx="4191000" cy="1504950"/>
          </a:xfrm>
        </p:spPr>
        <p:txBody>
          <a:bodyPr/>
          <a:lstStyle/>
          <a:p>
            <a:r>
              <a:rPr lang="en-US" dirty="0"/>
              <a:t>Show the following on AWS:</a:t>
            </a:r>
          </a:p>
          <a:p>
            <a:pPr lvl="1"/>
            <a:r>
              <a:rPr lang="en-US" dirty="0"/>
              <a:t>CloudFront</a:t>
            </a:r>
          </a:p>
          <a:p>
            <a:pPr lvl="1"/>
            <a:r>
              <a:rPr lang="en-US" dirty="0"/>
              <a:t>Route 53</a:t>
            </a:r>
          </a:p>
          <a:p>
            <a:pPr lvl="1"/>
            <a:r>
              <a:rPr lang="en-US" dirty="0"/>
              <a:t>AWS Certificate</a:t>
            </a:r>
          </a:p>
          <a:p>
            <a:pPr lvl="1"/>
            <a:r>
              <a:rPr lang="en-US" dirty="0"/>
              <a:t>S3 Buckets</a:t>
            </a:r>
          </a:p>
        </p:txBody>
      </p:sp>
      <p:sp>
        <p:nvSpPr>
          <p:cNvPr id="5" name="Content Placeholder 4">
            <a:extLst>
              <a:ext uri="{FF2B5EF4-FFF2-40B4-BE49-F238E27FC236}">
                <a16:creationId xmlns:a16="http://schemas.microsoft.com/office/drawing/2014/main" id="{3065D645-1455-6D5A-2601-927B9FFFEE5B}"/>
              </a:ext>
            </a:extLst>
          </p:cNvPr>
          <p:cNvSpPr>
            <a:spLocks noGrp="1"/>
          </p:cNvSpPr>
          <p:nvPr>
            <p:ph idx="10"/>
          </p:nvPr>
        </p:nvSpPr>
        <p:spPr>
          <a:xfrm>
            <a:off x="4038600" y="3086100"/>
            <a:ext cx="4952999" cy="1504950"/>
          </a:xfrm>
        </p:spPr>
        <p:txBody>
          <a:bodyPr/>
          <a:lstStyle/>
          <a:p>
            <a:r>
              <a:rPr lang="en-US" dirty="0"/>
              <a:t>What do you have to do?</a:t>
            </a:r>
          </a:p>
          <a:p>
            <a:r>
              <a:rPr lang="en-US" dirty="0"/>
              <a:t>Do not worry about DNS, certificates, etc.</a:t>
            </a:r>
            <a:br>
              <a:rPr lang="en-US" dirty="0"/>
            </a:br>
            <a:r>
              <a:rPr lang="en-US" dirty="0"/>
              <a:t>You can usually use an icky one that comes with the CSP.</a:t>
            </a:r>
          </a:p>
          <a:p>
            <a:r>
              <a:rPr lang="en-US" dirty="0"/>
              <a:t>You should serve content from blob storage.</a:t>
            </a:r>
          </a:p>
        </p:txBody>
      </p:sp>
      <p:pic>
        <p:nvPicPr>
          <p:cNvPr id="2050" name="Picture 2" descr="What Is Cloudfront.net? - All you need to know about this service -  Isotropic">
            <a:extLst>
              <a:ext uri="{FF2B5EF4-FFF2-40B4-BE49-F238E27FC236}">
                <a16:creationId xmlns:a16="http://schemas.microsoft.com/office/drawing/2014/main" id="{7F2DE117-4055-9D7B-47C6-F2334CCBA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90550"/>
            <a:ext cx="4436533"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ge caching S3 objects with Cloudfront - Devonblog">
            <a:extLst>
              <a:ext uri="{FF2B5EF4-FFF2-40B4-BE49-F238E27FC236}">
                <a16:creationId xmlns:a16="http://schemas.microsoft.com/office/drawing/2014/main" id="{3AB795F2-73C9-3A25-49E2-82738780C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491" y="590550"/>
            <a:ext cx="3945877" cy="216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19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E1B0D-ECC8-B729-DFD7-01921213FA10}"/>
              </a:ext>
            </a:extLst>
          </p:cNvPr>
          <p:cNvSpPr>
            <a:spLocks noGrp="1"/>
          </p:cNvSpPr>
          <p:nvPr>
            <p:ph type="title"/>
          </p:nvPr>
        </p:nvSpPr>
        <p:spPr/>
        <p:txBody>
          <a:bodyPr/>
          <a:lstStyle/>
          <a:p>
            <a:r>
              <a:rPr lang="en-US" dirty="0"/>
              <a:t>CloudFront</a:t>
            </a:r>
          </a:p>
        </p:txBody>
      </p:sp>
      <p:pic>
        <p:nvPicPr>
          <p:cNvPr id="4" name="Picture 3">
            <a:extLst>
              <a:ext uri="{FF2B5EF4-FFF2-40B4-BE49-F238E27FC236}">
                <a16:creationId xmlns:a16="http://schemas.microsoft.com/office/drawing/2014/main" id="{983D4E91-927D-FF80-45C2-FFE667EBF532}"/>
              </a:ext>
            </a:extLst>
          </p:cNvPr>
          <p:cNvPicPr>
            <a:picLocks noChangeAspect="1"/>
          </p:cNvPicPr>
          <p:nvPr/>
        </p:nvPicPr>
        <p:blipFill>
          <a:blip r:embed="rId2"/>
          <a:stretch>
            <a:fillRect/>
          </a:stretch>
        </p:blipFill>
        <p:spPr>
          <a:xfrm>
            <a:off x="172570" y="590549"/>
            <a:ext cx="8361830" cy="3965403"/>
          </a:xfrm>
          <a:prstGeom prst="rect">
            <a:avLst/>
          </a:prstGeom>
        </p:spPr>
      </p:pic>
      <p:sp>
        <p:nvSpPr>
          <p:cNvPr id="5" name="TextBox 4">
            <a:extLst>
              <a:ext uri="{FF2B5EF4-FFF2-40B4-BE49-F238E27FC236}">
                <a16:creationId xmlns:a16="http://schemas.microsoft.com/office/drawing/2014/main" id="{63D96329-5A9D-921F-96AF-F1CF969EA7C4}"/>
              </a:ext>
            </a:extLst>
          </p:cNvPr>
          <p:cNvSpPr txBox="1"/>
          <p:nvPr/>
        </p:nvSpPr>
        <p:spPr>
          <a:xfrm>
            <a:off x="1752600" y="4194274"/>
            <a:ext cx="1717714" cy="369332"/>
          </a:xfrm>
          <a:prstGeom prst="rect">
            <a:avLst/>
          </a:prstGeom>
          <a:noFill/>
        </p:spPr>
        <p:txBody>
          <a:bodyPr wrap="none" rtlCol="0">
            <a:spAutoFit/>
          </a:bodyPr>
          <a:lstStyle/>
          <a:p>
            <a:r>
              <a:rPr lang="en-US" dirty="0"/>
              <a:t>Show Certificate</a:t>
            </a:r>
          </a:p>
        </p:txBody>
      </p:sp>
    </p:spTree>
    <p:extLst>
      <p:ext uri="{BB962C8B-B14F-4D97-AF65-F5344CB8AC3E}">
        <p14:creationId xmlns:p14="http://schemas.microsoft.com/office/powerpoint/2010/main" val="4126948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B27D8-1430-7697-D07F-351043445BC4}"/>
              </a:ext>
            </a:extLst>
          </p:cNvPr>
          <p:cNvSpPr>
            <a:spLocks noGrp="1"/>
          </p:cNvSpPr>
          <p:nvPr>
            <p:ph type="title"/>
          </p:nvPr>
        </p:nvSpPr>
        <p:spPr/>
        <p:txBody>
          <a:bodyPr/>
          <a:lstStyle/>
          <a:p>
            <a:r>
              <a:rPr lang="en-US" dirty="0"/>
              <a:t>Certificate</a:t>
            </a:r>
          </a:p>
        </p:txBody>
      </p:sp>
      <p:pic>
        <p:nvPicPr>
          <p:cNvPr id="4" name="Picture 3">
            <a:extLst>
              <a:ext uri="{FF2B5EF4-FFF2-40B4-BE49-F238E27FC236}">
                <a16:creationId xmlns:a16="http://schemas.microsoft.com/office/drawing/2014/main" id="{4751B2F7-1DE3-D510-497E-C11D7F10C1AD}"/>
              </a:ext>
            </a:extLst>
          </p:cNvPr>
          <p:cNvPicPr>
            <a:picLocks noChangeAspect="1"/>
          </p:cNvPicPr>
          <p:nvPr/>
        </p:nvPicPr>
        <p:blipFill>
          <a:blip r:embed="rId2"/>
          <a:stretch>
            <a:fillRect/>
          </a:stretch>
        </p:blipFill>
        <p:spPr>
          <a:xfrm>
            <a:off x="228600" y="590550"/>
            <a:ext cx="8229600" cy="3902696"/>
          </a:xfrm>
          <a:prstGeom prst="rect">
            <a:avLst/>
          </a:prstGeom>
        </p:spPr>
      </p:pic>
    </p:spTree>
    <p:extLst>
      <p:ext uri="{BB962C8B-B14F-4D97-AF65-F5344CB8AC3E}">
        <p14:creationId xmlns:p14="http://schemas.microsoft.com/office/powerpoint/2010/main" val="398940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F3349-7893-F048-832D-5A7D742D3B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F38F4B-3A93-C072-6E2E-7BF6E6DB21C3}"/>
              </a:ext>
            </a:extLst>
          </p:cNvPr>
          <p:cNvSpPr>
            <a:spLocks noGrp="1"/>
          </p:cNvSpPr>
          <p:nvPr>
            <p:ph type="title"/>
          </p:nvPr>
        </p:nvSpPr>
        <p:spPr/>
        <p:txBody>
          <a:bodyPr/>
          <a:lstStyle/>
          <a:p>
            <a:r>
              <a:rPr lang="en-US" dirty="0"/>
              <a:t>Domain</a:t>
            </a:r>
          </a:p>
        </p:txBody>
      </p:sp>
      <p:pic>
        <p:nvPicPr>
          <p:cNvPr id="2" name="Picture 1">
            <a:extLst>
              <a:ext uri="{FF2B5EF4-FFF2-40B4-BE49-F238E27FC236}">
                <a16:creationId xmlns:a16="http://schemas.microsoft.com/office/drawing/2014/main" id="{CC2A8E64-7561-A389-D291-463432752BE1}"/>
              </a:ext>
            </a:extLst>
          </p:cNvPr>
          <p:cNvPicPr>
            <a:picLocks noChangeAspect="1"/>
          </p:cNvPicPr>
          <p:nvPr/>
        </p:nvPicPr>
        <p:blipFill>
          <a:blip r:embed="rId2"/>
          <a:stretch>
            <a:fillRect/>
          </a:stretch>
        </p:blipFill>
        <p:spPr>
          <a:xfrm>
            <a:off x="172570" y="590549"/>
            <a:ext cx="8209430" cy="3893131"/>
          </a:xfrm>
          <a:prstGeom prst="rect">
            <a:avLst/>
          </a:prstGeom>
        </p:spPr>
      </p:pic>
    </p:spTree>
    <p:extLst>
      <p:ext uri="{BB962C8B-B14F-4D97-AF65-F5344CB8AC3E}">
        <p14:creationId xmlns:p14="http://schemas.microsoft.com/office/powerpoint/2010/main" val="2819891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E58F0-7084-F41E-83B2-AFE507728589}"/>
              </a:ext>
            </a:extLst>
          </p:cNvPr>
          <p:cNvSpPr>
            <a:spLocks noGrp="1"/>
          </p:cNvSpPr>
          <p:nvPr>
            <p:ph idx="1"/>
          </p:nvPr>
        </p:nvSpPr>
        <p:spPr/>
        <p:txBody>
          <a:bodyPr/>
          <a:lstStyle/>
          <a:p>
            <a:r>
              <a:rPr lang="en-US" dirty="0"/>
              <a:t>Some URLs</a:t>
            </a:r>
          </a:p>
          <a:p>
            <a:pPr lvl="1"/>
            <a:r>
              <a:rPr lang="en-US" dirty="0">
                <a:hlinkClick r:id="rId2"/>
              </a:rPr>
              <a:t>https://e6156f20site.s3.us-east-2.amazonaws.com/index.html</a:t>
            </a:r>
            <a:endParaRPr lang="en-US" dirty="0"/>
          </a:p>
          <a:p>
            <a:pPr lvl="1"/>
            <a:r>
              <a:rPr lang="en-US" dirty="0">
                <a:hlinkClick r:id="rId3"/>
              </a:rPr>
              <a:t>https://d1kc4b5azlamci.cloudfront.net/index.html</a:t>
            </a:r>
            <a:endParaRPr lang="en-US" dirty="0"/>
          </a:p>
          <a:p>
            <a:pPr lvl="1"/>
            <a:r>
              <a:rPr lang="en-US" dirty="0">
                <a:hlinkClick r:id="rId4"/>
              </a:rPr>
              <a:t>https://www.dff-e6156.org/index.html</a:t>
            </a:r>
            <a:endParaRPr lang="en-US" dirty="0"/>
          </a:p>
          <a:p>
            <a:r>
              <a:rPr lang="en-US" dirty="0"/>
              <a:t>Implications for your project:</a:t>
            </a:r>
          </a:p>
          <a:p>
            <a:pPr lvl="1"/>
            <a:r>
              <a:rPr lang="en-US" dirty="0"/>
              <a:t>You should use a “BLOB storage service” for your ”web frontend content.”</a:t>
            </a:r>
            <a:br>
              <a:rPr lang="en-US" dirty="0"/>
            </a:br>
            <a:r>
              <a:rPr lang="en-US" dirty="0"/>
              <a:t>There are countless articles about the pros and cons of various approaches, e.g.</a:t>
            </a:r>
            <a:br>
              <a:rPr lang="en-US" dirty="0"/>
            </a:br>
            <a:r>
              <a:rPr lang="en-US" dirty="0">
                <a:hlinkClick r:id="rId5"/>
              </a:rPr>
              <a:t>https://medium.com/dowebthings/improve-your-page-speed-by-hosting-your-static-website-with-aws-s3-and-cloudfront-d0e881812092</a:t>
            </a:r>
            <a:endParaRPr lang="en-US" dirty="0"/>
          </a:p>
          <a:p>
            <a:pPr lvl="1"/>
            <a:r>
              <a:rPr lang="en-US" dirty="0"/>
              <a:t>Getting and managing a domain, DNS entries, etc. is a pain in the neck.</a:t>
            </a:r>
          </a:p>
          <a:p>
            <a:pPr lvl="1"/>
            <a:r>
              <a:rPr lang="en-US" dirty="0"/>
              <a:t>Figuring out how to integrate with custom certificates adds lower back pain.</a:t>
            </a:r>
          </a:p>
          <a:p>
            <a:pPr lvl="1"/>
            <a:r>
              <a:rPr lang="en-US" dirty="0"/>
              <a:t>Do not worry about domains and certificates. Most CSPs will generate ugly, icky certificates and domain names for BLOB stores, microservice endpoints, … …</a:t>
            </a:r>
          </a:p>
          <a:p>
            <a:pPr marL="457200" lvl="1" indent="0">
              <a:buNone/>
            </a:pPr>
            <a:endParaRPr lang="en-US" dirty="0"/>
          </a:p>
          <a:p>
            <a:pPr lvl="1"/>
            <a:endParaRPr lang="en-US" dirty="0"/>
          </a:p>
          <a:p>
            <a:pPr lvl="1"/>
            <a:endParaRPr lang="en-US" dirty="0"/>
          </a:p>
        </p:txBody>
      </p:sp>
      <p:sp>
        <p:nvSpPr>
          <p:cNvPr id="4" name="Title 3">
            <a:extLst>
              <a:ext uri="{FF2B5EF4-FFF2-40B4-BE49-F238E27FC236}">
                <a16:creationId xmlns:a16="http://schemas.microsoft.com/office/drawing/2014/main" id="{B10A5FB2-174E-5F68-8D57-F9E0B27EBC33}"/>
              </a:ext>
            </a:extLst>
          </p:cNvPr>
          <p:cNvSpPr>
            <a:spLocks noGrp="1"/>
          </p:cNvSpPr>
          <p:nvPr>
            <p:ph type="title"/>
          </p:nvPr>
        </p:nvSpPr>
        <p:spPr/>
        <p:txBody>
          <a:bodyPr/>
          <a:lstStyle/>
          <a:p>
            <a:r>
              <a:rPr lang="en-US" dirty="0"/>
              <a:t>Some URLs</a:t>
            </a:r>
          </a:p>
        </p:txBody>
      </p:sp>
    </p:spTree>
    <p:extLst>
      <p:ext uri="{BB962C8B-B14F-4D97-AF65-F5344CB8AC3E}">
        <p14:creationId xmlns:p14="http://schemas.microsoft.com/office/powerpoint/2010/main" val="4266124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B63B-0FF2-0994-5F29-88C544C9848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2E2D0051-A599-D8A7-B4C4-F946AC9041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20E7E91-2F14-F20C-AB70-856AEFB2F8B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1969056-6721-8C09-D140-97FE6B6A7E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B71D649-3973-AC07-7615-9354247B7BC1}"/>
              </a:ext>
            </a:extLst>
          </p:cNvPr>
          <p:cNvSpPr txBox="1">
            <a:spLocks noChangeArrowheads="1"/>
          </p:cNvSpPr>
          <p:nvPr/>
        </p:nvSpPr>
        <p:spPr bwMode="auto">
          <a:xfrm>
            <a:off x="0" y="1657350"/>
            <a:ext cx="91440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Advanced</a:t>
            </a:r>
            <a:br>
              <a:rPr lang="en-US" altLang="en-US" sz="4400" i="1" dirty="0">
                <a:solidFill>
                  <a:schemeClr val="bg1"/>
                </a:solidFill>
              </a:rPr>
            </a:br>
            <a:r>
              <a:rPr lang="en-US" altLang="en-US" sz="4400" i="1" dirty="0">
                <a:solidFill>
                  <a:schemeClr val="bg1"/>
                </a:solidFill>
              </a:rPr>
              <a:t>Service</a:t>
            </a:r>
            <a:br>
              <a:rPr lang="en-US" altLang="en-US" sz="4400" i="1" dirty="0">
                <a:solidFill>
                  <a:schemeClr val="bg1"/>
                </a:solidFill>
              </a:rPr>
            </a:br>
            <a:r>
              <a:rPr lang="en-US" altLang="en-US" sz="4400" i="1" dirty="0">
                <a:solidFill>
                  <a:schemeClr val="bg1"/>
                </a:solidFill>
              </a:rPr>
              <a:t>Composition</a:t>
            </a:r>
          </a:p>
        </p:txBody>
      </p:sp>
      <p:sp>
        <p:nvSpPr>
          <p:cNvPr id="2" name="TextBox 9">
            <a:extLst>
              <a:ext uri="{FF2B5EF4-FFF2-40B4-BE49-F238E27FC236}">
                <a16:creationId xmlns:a16="http://schemas.microsoft.com/office/drawing/2014/main" id="{8E5C80F3-8963-1B21-442E-7CEF16BA2613}"/>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W4153-F24-6-REST(4)-OAuth2-Middleware-Composition </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865239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1B60-6638-C288-116C-39616D243A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0D681B0-873F-AA97-7BB4-B64464CE7CA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E987B591-8890-B158-CF1C-44EA1A9139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6B499151-5E3D-2499-3036-AE4B45817A84}"/>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BF631264-8B08-1600-66A6-36D64D36D2D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910ED950-80FB-88B2-5898-8D700659887A}"/>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Concepts</a:t>
            </a:r>
            <a:br>
              <a:rPr lang="en-US" sz="4400" dirty="0">
                <a:solidFill>
                  <a:schemeClr val="tx1"/>
                </a:solidFill>
              </a:rPr>
            </a:br>
            <a:r>
              <a:rPr lang="en-US" sz="4400" dirty="0">
                <a:solidFill>
                  <a:schemeClr val="tx1"/>
                </a:solidFill>
              </a:rPr>
              <a:t>Reminder and Overview</a:t>
            </a:r>
          </a:p>
        </p:txBody>
      </p:sp>
    </p:spTree>
    <p:extLst>
      <p:ext uri="{BB962C8B-B14F-4D97-AF65-F5344CB8AC3E}">
        <p14:creationId xmlns:p14="http://schemas.microsoft.com/office/powerpoint/2010/main" val="17225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60C5530-8002-E99E-2AB4-C602719F69DC}"/>
              </a:ext>
            </a:extLst>
          </p:cNvPr>
          <p:cNvSpPr>
            <a:spLocks noGrp="1"/>
          </p:cNvSpPr>
          <p:nvPr>
            <p:ph idx="1"/>
          </p:nvPr>
        </p:nvSpPr>
        <p:spPr>
          <a:xfrm>
            <a:off x="152400" y="2707969"/>
            <a:ext cx="8839200" cy="1921181"/>
          </a:xfrm>
        </p:spPr>
        <p:txBody>
          <a:bodyPr/>
          <a:lstStyle/>
          <a:p>
            <a:r>
              <a:rPr lang="en-US" dirty="0"/>
              <a:t>There are two aspects to “composition:”</a:t>
            </a:r>
          </a:p>
          <a:p>
            <a:pPr lvl="1"/>
            <a:r>
              <a:rPr lang="en-US" dirty="0"/>
              <a:t>Structure: How do I “link things together” to “find services” that a microservice needs?</a:t>
            </a:r>
          </a:p>
          <a:p>
            <a:pPr lvl="1"/>
            <a:r>
              <a:rPr lang="en-US" dirty="0"/>
              <a:t>Behavior: How do I implement the application of logic of the composite?</a:t>
            </a:r>
          </a:p>
          <a:p>
            <a:pPr lvl="2"/>
            <a:r>
              <a:rPr lang="en-US" dirty="0"/>
              <a:t>Two models: </a:t>
            </a:r>
            <a:r>
              <a:rPr lang="en-US" i="1" dirty="0"/>
              <a:t>Orchestration</a:t>
            </a:r>
            <a:r>
              <a:rPr lang="en-US" dirty="0"/>
              <a:t> and </a:t>
            </a:r>
            <a:r>
              <a:rPr lang="en-US" i="1" dirty="0"/>
              <a:t>Choreography.</a:t>
            </a:r>
          </a:p>
          <a:p>
            <a:pPr lvl="2"/>
            <a:r>
              <a:rPr lang="en-US" dirty="0"/>
              <a:t>Several approaches to implementing the service methods: synchronous code, asynchronous code,</a:t>
            </a:r>
            <a:br>
              <a:rPr lang="en-US" dirty="0"/>
            </a:br>
            <a:r>
              <a:rPr lang="en-US" dirty="0"/>
              <a:t>event driven architecture, message driven architecture, state machines/workflows, … …</a:t>
            </a:r>
          </a:p>
          <a:p>
            <a:pPr lvl="2"/>
            <a:r>
              <a:rPr lang="en-US" dirty="0"/>
              <a:t>Use pattern like CQRS to “optimize” queries?</a:t>
            </a:r>
          </a:p>
        </p:txBody>
      </p:sp>
      <p:sp>
        <p:nvSpPr>
          <p:cNvPr id="3" name="Title 2">
            <a:extLst>
              <a:ext uri="{FF2B5EF4-FFF2-40B4-BE49-F238E27FC236}">
                <a16:creationId xmlns:a16="http://schemas.microsoft.com/office/drawing/2014/main" id="{0639434F-A50B-D719-7CE0-29DE68E65299}"/>
              </a:ext>
            </a:extLst>
          </p:cNvPr>
          <p:cNvSpPr>
            <a:spLocks noGrp="1"/>
          </p:cNvSpPr>
          <p:nvPr>
            <p:ph type="title"/>
          </p:nvPr>
        </p:nvSpPr>
        <p:spPr/>
        <p:txBody>
          <a:bodyPr/>
          <a:lstStyle/>
          <a:p>
            <a:r>
              <a:rPr lang="en-US" dirty="0"/>
              <a:t>Composition Concepts and Reminder</a:t>
            </a:r>
          </a:p>
        </p:txBody>
      </p:sp>
      <p:pic>
        <p:nvPicPr>
          <p:cNvPr id="4" name="Picture 3">
            <a:extLst>
              <a:ext uri="{FF2B5EF4-FFF2-40B4-BE49-F238E27FC236}">
                <a16:creationId xmlns:a16="http://schemas.microsoft.com/office/drawing/2014/main" id="{E9B2C85C-44F5-2E64-80F2-B2AB5A28A390}"/>
              </a:ext>
            </a:extLst>
          </p:cNvPr>
          <p:cNvPicPr>
            <a:picLocks noChangeAspect="1"/>
          </p:cNvPicPr>
          <p:nvPr/>
        </p:nvPicPr>
        <p:blipFill>
          <a:blip r:embed="rId2"/>
          <a:stretch>
            <a:fillRect/>
          </a:stretch>
        </p:blipFill>
        <p:spPr>
          <a:xfrm>
            <a:off x="4876800" y="514350"/>
            <a:ext cx="4159331" cy="2193619"/>
          </a:xfrm>
          <a:prstGeom prst="rect">
            <a:avLst/>
          </a:prstGeom>
        </p:spPr>
      </p:pic>
      <p:pic>
        <p:nvPicPr>
          <p:cNvPr id="5" name="Picture 4">
            <a:extLst>
              <a:ext uri="{FF2B5EF4-FFF2-40B4-BE49-F238E27FC236}">
                <a16:creationId xmlns:a16="http://schemas.microsoft.com/office/drawing/2014/main" id="{88180E1E-368E-907C-068B-CEF755FB5F7F}"/>
              </a:ext>
            </a:extLst>
          </p:cNvPr>
          <p:cNvPicPr>
            <a:picLocks noChangeAspect="1"/>
          </p:cNvPicPr>
          <p:nvPr/>
        </p:nvPicPr>
        <p:blipFill>
          <a:blip r:embed="rId3"/>
          <a:stretch>
            <a:fillRect/>
          </a:stretch>
        </p:blipFill>
        <p:spPr>
          <a:xfrm>
            <a:off x="210023" y="666750"/>
            <a:ext cx="4652179" cy="1981200"/>
          </a:xfrm>
          <a:prstGeom prst="rect">
            <a:avLst/>
          </a:prstGeom>
        </p:spPr>
      </p:pic>
    </p:spTree>
    <p:extLst>
      <p:ext uri="{BB962C8B-B14F-4D97-AF65-F5344CB8AC3E}">
        <p14:creationId xmlns:p14="http://schemas.microsoft.com/office/powerpoint/2010/main" val="225358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7847B3-1E15-5F38-3973-EB1D448B5987}"/>
              </a:ext>
            </a:extLst>
          </p:cNvPr>
          <p:cNvSpPr>
            <a:spLocks noGrp="1"/>
          </p:cNvSpPr>
          <p:nvPr>
            <p:ph idx="1"/>
          </p:nvPr>
        </p:nvSpPr>
        <p:spPr>
          <a:xfrm>
            <a:off x="135116" y="552450"/>
            <a:ext cx="8839200" cy="4038600"/>
          </a:xfrm>
        </p:spPr>
        <p:txBody>
          <a:bodyPr/>
          <a:lstStyle/>
          <a:p>
            <a:pPr>
              <a:spcBef>
                <a:spcPts val="0"/>
              </a:spcBef>
              <a:spcAft>
                <a:spcPts val="200"/>
              </a:spcAft>
            </a:pPr>
            <a:r>
              <a:rPr lang="en-US" sz="2000" dirty="0"/>
              <a:t>Semester roadmap and completion</a:t>
            </a:r>
          </a:p>
          <a:p>
            <a:pPr lvl="1">
              <a:spcBef>
                <a:spcPts val="0"/>
              </a:spcBef>
              <a:spcAft>
                <a:spcPts val="200"/>
              </a:spcAft>
            </a:pPr>
            <a:r>
              <a:rPr lang="en-US" sz="2000" dirty="0"/>
              <a:t>Project presentation and demo schedule and format.</a:t>
            </a:r>
          </a:p>
          <a:p>
            <a:pPr lvl="1">
              <a:spcBef>
                <a:spcPts val="0"/>
              </a:spcBef>
              <a:spcAft>
                <a:spcPts val="200"/>
              </a:spcAft>
            </a:pPr>
            <a:r>
              <a:rPr lang="en-US" sz="2000" dirty="0"/>
              <a:t>Next few lectures.</a:t>
            </a:r>
          </a:p>
          <a:p>
            <a:pPr>
              <a:spcBef>
                <a:spcPts val="0"/>
              </a:spcBef>
              <a:spcAft>
                <a:spcPts val="200"/>
              </a:spcAft>
            </a:pPr>
            <a:r>
              <a:rPr lang="en-US" sz="2000" dirty="0"/>
              <a:t>Sample, illustrative project</a:t>
            </a:r>
          </a:p>
          <a:p>
            <a:pPr lvl="1">
              <a:spcBef>
                <a:spcPts val="0"/>
              </a:spcBef>
              <a:spcAft>
                <a:spcPts val="200"/>
              </a:spcAft>
            </a:pPr>
            <a:r>
              <a:rPr lang="en-US" sz="2000" dirty="0"/>
              <a:t>Architecture “big picture.”</a:t>
            </a:r>
          </a:p>
          <a:p>
            <a:pPr lvl="1">
              <a:spcBef>
                <a:spcPts val="0"/>
              </a:spcBef>
              <a:spcAft>
                <a:spcPts val="200"/>
              </a:spcAft>
            </a:pPr>
            <a:r>
              <a:rPr lang="en-US" sz="2000" dirty="0"/>
              <a:t>API gateway.</a:t>
            </a:r>
          </a:p>
          <a:p>
            <a:pPr lvl="1">
              <a:spcBef>
                <a:spcPts val="0"/>
              </a:spcBef>
              <a:spcAft>
                <a:spcPts val="200"/>
              </a:spcAft>
            </a:pPr>
            <a:r>
              <a:rPr lang="en-US" sz="2000" dirty="0"/>
              <a:t>Tokens and context headers the simple version.</a:t>
            </a:r>
          </a:p>
          <a:p>
            <a:pPr lvl="1">
              <a:spcBef>
                <a:spcPts val="0"/>
              </a:spcBef>
              <a:spcAft>
                <a:spcPts val="200"/>
              </a:spcAft>
            </a:pPr>
            <a:r>
              <a:rPr lang="en-US" sz="2000" dirty="0"/>
              <a:t>Some “internet stuff:” domains, DNS, certificates, … …</a:t>
            </a:r>
          </a:p>
          <a:p>
            <a:pPr lvl="1">
              <a:spcBef>
                <a:spcPts val="0"/>
              </a:spcBef>
              <a:spcAft>
                <a:spcPts val="200"/>
              </a:spcAft>
            </a:pPr>
            <a:r>
              <a:rPr lang="en-US" sz="2000" dirty="0"/>
              <a:t>Advanced composition</a:t>
            </a:r>
          </a:p>
          <a:p>
            <a:pPr>
              <a:spcBef>
                <a:spcPts val="0"/>
              </a:spcBef>
              <a:spcAft>
                <a:spcPts val="200"/>
              </a:spcAft>
            </a:pPr>
            <a:r>
              <a:rPr lang="en-US" sz="2000" dirty="0"/>
              <a:t>Project discussion: </a:t>
            </a:r>
          </a:p>
          <a:p>
            <a:pPr lvl="1">
              <a:spcBef>
                <a:spcPts val="0"/>
              </a:spcBef>
              <a:spcAft>
                <a:spcPts val="200"/>
              </a:spcAft>
            </a:pPr>
            <a:r>
              <a:rPr lang="en-US" sz="1800" dirty="0"/>
              <a:t>Power Rangers, Application: Cloud Casino  </a:t>
            </a:r>
          </a:p>
          <a:p>
            <a:pPr lvl="1">
              <a:spcBef>
                <a:spcPts val="0"/>
              </a:spcBef>
              <a:spcAft>
                <a:spcPts val="200"/>
              </a:spcAft>
            </a:pPr>
            <a:r>
              <a:rPr lang="en-US" sz="1800" dirty="0"/>
              <a:t>CC Team, Project Idea: Food Rating App</a:t>
            </a:r>
          </a:p>
          <a:p>
            <a:pPr lvl="1">
              <a:spcBef>
                <a:spcPts val="0"/>
              </a:spcBef>
              <a:spcAft>
                <a:spcPts val="200"/>
              </a:spcAft>
            </a:pPr>
            <a:endParaRPr lang="en-US" sz="1800" dirty="0"/>
          </a:p>
          <a:p>
            <a:pPr>
              <a:spcBef>
                <a:spcPts val="0"/>
              </a:spcBef>
              <a:spcAft>
                <a:spcPts val="200"/>
              </a:spcAft>
            </a:pPr>
            <a:endParaRPr lang="en-US" sz="2000" dirty="0"/>
          </a:p>
        </p:txBody>
      </p:sp>
      <p:sp>
        <p:nvSpPr>
          <p:cNvPr id="3" name="Title 2">
            <a:extLst>
              <a:ext uri="{FF2B5EF4-FFF2-40B4-BE49-F238E27FC236}">
                <a16:creationId xmlns:a16="http://schemas.microsoft.com/office/drawing/2014/main" id="{C35C5F96-4787-AF88-577A-D03AB851AC7D}"/>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015594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43E73-2718-6CCD-405E-D7513CD3F89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C380605-7502-273C-B211-610640398485}"/>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57FDA2F6-3839-335C-FB9A-4B11E8DE04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0DC661AA-AAA1-7279-736A-916FC912453D}"/>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58E8B902-E18E-2560-8B77-809D263CC3F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30</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B7DBFE17-580A-5540-0A14-4B17ABBAD3AD}"/>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CQRS</a:t>
            </a:r>
          </a:p>
          <a:p>
            <a:pPr algn="ctr"/>
            <a:r>
              <a:rPr lang="en-US" sz="4400" dirty="0">
                <a:solidFill>
                  <a:schemeClr val="tx1"/>
                </a:solidFill>
              </a:rPr>
              <a:t>and</a:t>
            </a:r>
            <a:br>
              <a:rPr lang="en-US" sz="4400" dirty="0">
                <a:solidFill>
                  <a:schemeClr val="tx1"/>
                </a:solidFill>
              </a:rPr>
            </a:br>
            <a:r>
              <a:rPr lang="en-US" sz="4400" dirty="0" err="1">
                <a:solidFill>
                  <a:schemeClr val="tx1"/>
                </a:solidFill>
              </a:rPr>
              <a:t>GraphQL</a:t>
            </a:r>
            <a:endParaRPr lang="en-US" sz="4400" dirty="0">
              <a:solidFill>
                <a:schemeClr val="tx1"/>
              </a:solidFill>
            </a:endParaRPr>
          </a:p>
        </p:txBody>
      </p:sp>
    </p:spTree>
    <p:extLst>
      <p:ext uri="{BB962C8B-B14F-4D97-AF65-F5344CB8AC3E}">
        <p14:creationId xmlns:p14="http://schemas.microsoft.com/office/powerpoint/2010/main" val="1930915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78B20-521A-A302-5816-D102EDB972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FA239A-3A83-FEBB-C054-DA3CCAC40630}"/>
              </a:ext>
            </a:extLst>
          </p:cNvPr>
          <p:cNvSpPr>
            <a:spLocks noGrp="1"/>
          </p:cNvSpPr>
          <p:nvPr>
            <p:ph type="title"/>
          </p:nvPr>
        </p:nvSpPr>
        <p:spPr/>
        <p:txBody>
          <a:bodyPr/>
          <a:lstStyle/>
          <a:p>
            <a:r>
              <a:rPr lang="en-US" dirty="0"/>
              <a:t>CQRS and </a:t>
            </a:r>
            <a:r>
              <a:rPr lang="en-US" dirty="0" err="1"/>
              <a:t>GraphQL</a:t>
            </a:r>
            <a:endParaRPr lang="en-US" dirty="0"/>
          </a:p>
        </p:txBody>
      </p:sp>
      <p:pic>
        <p:nvPicPr>
          <p:cNvPr id="4" name="Picture 3">
            <a:extLst>
              <a:ext uri="{FF2B5EF4-FFF2-40B4-BE49-F238E27FC236}">
                <a16:creationId xmlns:a16="http://schemas.microsoft.com/office/drawing/2014/main" id="{D6D51399-21C6-7B03-BEE1-1BFB73EA532C}"/>
              </a:ext>
            </a:extLst>
          </p:cNvPr>
          <p:cNvPicPr>
            <a:picLocks noChangeAspect="1"/>
          </p:cNvPicPr>
          <p:nvPr/>
        </p:nvPicPr>
        <p:blipFill>
          <a:blip r:embed="rId2"/>
          <a:stretch>
            <a:fillRect/>
          </a:stretch>
        </p:blipFill>
        <p:spPr>
          <a:xfrm>
            <a:off x="1066800" y="590550"/>
            <a:ext cx="6477000" cy="4027416"/>
          </a:xfrm>
          <a:prstGeom prst="rect">
            <a:avLst/>
          </a:prstGeom>
        </p:spPr>
      </p:pic>
      <p:sp>
        <p:nvSpPr>
          <p:cNvPr id="7" name="Rounded Rectangle 6">
            <a:extLst>
              <a:ext uri="{FF2B5EF4-FFF2-40B4-BE49-F238E27FC236}">
                <a16:creationId xmlns:a16="http://schemas.microsoft.com/office/drawing/2014/main" id="{75876FE3-5EF5-5342-072E-9A7074F46314}"/>
              </a:ext>
            </a:extLst>
          </p:cNvPr>
          <p:cNvSpPr/>
          <p:nvPr/>
        </p:nvSpPr>
        <p:spPr>
          <a:xfrm>
            <a:off x="5486400" y="27241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FA016CA-BF3A-5297-ED7D-A6BF6E664529}"/>
              </a:ext>
            </a:extLst>
          </p:cNvPr>
          <p:cNvSpPr txBox="1"/>
          <p:nvPr/>
        </p:nvSpPr>
        <p:spPr>
          <a:xfrm>
            <a:off x="172570" y="742950"/>
            <a:ext cx="1751890" cy="646331"/>
          </a:xfrm>
          <a:prstGeom prst="rect">
            <a:avLst/>
          </a:prstGeom>
          <a:noFill/>
        </p:spPr>
        <p:txBody>
          <a:bodyPr wrap="none" rtlCol="0">
            <a:spAutoFit/>
          </a:bodyPr>
          <a:lstStyle/>
          <a:p>
            <a:r>
              <a:rPr lang="en-US" dirty="0">
                <a:solidFill>
                  <a:srgbClr val="7030A0"/>
                </a:solidFill>
              </a:rPr>
              <a:t>What the heck is</a:t>
            </a:r>
            <a:br>
              <a:rPr lang="en-US" dirty="0">
                <a:solidFill>
                  <a:srgbClr val="7030A0"/>
                </a:solidFill>
              </a:rPr>
            </a:br>
            <a:r>
              <a:rPr lang="en-US" dirty="0">
                <a:solidFill>
                  <a:srgbClr val="7030A0"/>
                </a:solidFill>
              </a:rPr>
              <a:t>that stuff?</a:t>
            </a:r>
          </a:p>
        </p:txBody>
      </p:sp>
      <p:sp>
        <p:nvSpPr>
          <p:cNvPr id="9" name="Rounded Rectangle 8">
            <a:extLst>
              <a:ext uri="{FF2B5EF4-FFF2-40B4-BE49-F238E27FC236}">
                <a16:creationId xmlns:a16="http://schemas.microsoft.com/office/drawing/2014/main" id="{67DF9DAA-954C-6586-C14B-518EFBAC28D9}"/>
              </a:ext>
            </a:extLst>
          </p:cNvPr>
          <p:cNvSpPr/>
          <p:nvPr/>
        </p:nvSpPr>
        <p:spPr>
          <a:xfrm>
            <a:off x="4038600" y="3257550"/>
            <a:ext cx="533400" cy="457200"/>
          </a:xfrm>
          <a:prstGeom prst="roundRect">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193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6F924B-C5B7-81DD-FBDC-B07F40CAFF49}"/>
              </a:ext>
            </a:extLst>
          </p:cNvPr>
          <p:cNvPicPr>
            <a:picLocks noChangeAspect="1"/>
          </p:cNvPicPr>
          <p:nvPr/>
        </p:nvPicPr>
        <p:blipFill>
          <a:blip r:embed="rId2"/>
          <a:stretch>
            <a:fillRect/>
          </a:stretch>
        </p:blipFill>
        <p:spPr>
          <a:xfrm>
            <a:off x="4876800" y="133350"/>
            <a:ext cx="4047865" cy="4476750"/>
          </a:xfrm>
          <a:prstGeom prst="rect">
            <a:avLst/>
          </a:prstGeom>
        </p:spPr>
      </p:pic>
      <p:sp>
        <p:nvSpPr>
          <p:cNvPr id="6" name="Content Placeholder 5">
            <a:extLst>
              <a:ext uri="{FF2B5EF4-FFF2-40B4-BE49-F238E27FC236}">
                <a16:creationId xmlns:a16="http://schemas.microsoft.com/office/drawing/2014/main" id="{57FF8868-EB1F-0805-DB30-0FFFB2DF014C}"/>
              </a:ext>
            </a:extLst>
          </p:cNvPr>
          <p:cNvSpPr>
            <a:spLocks noGrp="1"/>
          </p:cNvSpPr>
          <p:nvPr>
            <p:ph idx="1"/>
          </p:nvPr>
        </p:nvSpPr>
        <p:spPr>
          <a:xfrm>
            <a:off x="76200" y="590550"/>
            <a:ext cx="4724400" cy="4038600"/>
          </a:xfrm>
        </p:spPr>
        <p:txBody>
          <a:bodyPr/>
          <a:lstStyle/>
          <a:p>
            <a:r>
              <a:rPr lang="en-US" dirty="0"/>
              <a:t>We have seen that microservices leads to little bits of “data” all over the place.</a:t>
            </a:r>
          </a:p>
          <a:p>
            <a:r>
              <a:rPr lang="en-US" dirty="0"/>
              <a:t>Something that a user thinks of as a “thing”</a:t>
            </a:r>
            <a:br>
              <a:rPr lang="en-US" dirty="0"/>
            </a:br>
            <a:r>
              <a:rPr lang="en-US" dirty="0"/>
              <a:t>is scattered all over the place.</a:t>
            </a:r>
          </a:p>
          <a:p>
            <a:r>
              <a:rPr lang="en-US" dirty="0"/>
              <a:t>We have seen how to handle this issue using various patterns for composition.</a:t>
            </a:r>
          </a:p>
          <a:p>
            <a:r>
              <a:rPr lang="en-US" dirty="0"/>
              <a:t>But,</a:t>
            </a:r>
          </a:p>
          <a:p>
            <a:pPr lvl="1"/>
            <a:r>
              <a:rPr lang="en-US" dirty="0"/>
              <a:t>Most of the time things are not changing.</a:t>
            </a:r>
          </a:p>
          <a:p>
            <a:pPr lvl="1"/>
            <a:r>
              <a:rPr lang="en-US" dirty="0"/>
              <a:t>The vast majority of requests are reads.</a:t>
            </a:r>
          </a:p>
          <a:p>
            <a:pPr lvl="1"/>
            <a:r>
              <a:rPr lang="en-US" dirty="0"/>
              <a:t>I would like something more view like</a:t>
            </a:r>
            <a:br>
              <a:rPr lang="en-US" dirty="0"/>
            </a:br>
            <a:r>
              <a:rPr lang="en-US" dirty="0"/>
              <a:t>and with better query support than just</a:t>
            </a:r>
            <a:br>
              <a:rPr lang="en-US" dirty="0"/>
            </a:br>
            <a:r>
              <a:rPr lang="en-US" dirty="0"/>
              <a:t>query string in URLs.</a:t>
            </a:r>
          </a:p>
        </p:txBody>
      </p:sp>
      <p:sp>
        <p:nvSpPr>
          <p:cNvPr id="5" name="Title 4">
            <a:extLst>
              <a:ext uri="{FF2B5EF4-FFF2-40B4-BE49-F238E27FC236}">
                <a16:creationId xmlns:a16="http://schemas.microsoft.com/office/drawing/2014/main" id="{592F75D2-406D-4D9E-7181-DF4E2B03796E}"/>
              </a:ext>
            </a:extLst>
          </p:cNvPr>
          <p:cNvSpPr>
            <a:spLocks noGrp="1"/>
          </p:cNvSpPr>
          <p:nvPr>
            <p:ph type="title"/>
          </p:nvPr>
        </p:nvSpPr>
        <p:spPr/>
        <p:txBody>
          <a:bodyPr/>
          <a:lstStyle/>
          <a:p>
            <a:r>
              <a:rPr lang="en-US" dirty="0"/>
              <a:t>CQRS</a:t>
            </a:r>
          </a:p>
        </p:txBody>
      </p:sp>
    </p:spTree>
    <p:extLst>
      <p:ext uri="{BB962C8B-B14F-4D97-AF65-F5344CB8AC3E}">
        <p14:creationId xmlns:p14="http://schemas.microsoft.com/office/powerpoint/2010/main" val="4132457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504D50-F3EC-4955-E52A-291FC98EFD8E}"/>
              </a:ext>
            </a:extLst>
          </p:cNvPr>
          <p:cNvSpPr>
            <a:spLocks noGrp="1"/>
          </p:cNvSpPr>
          <p:nvPr>
            <p:ph type="title"/>
          </p:nvPr>
        </p:nvSpPr>
        <p:spPr/>
        <p:txBody>
          <a:bodyPr/>
          <a:lstStyle/>
          <a:p>
            <a:r>
              <a:rPr lang="en-US" dirty="0"/>
              <a:t>REST vs </a:t>
            </a:r>
            <a:r>
              <a:rPr lang="en-US" dirty="0" err="1"/>
              <a:t>GraphQL</a:t>
            </a:r>
            <a:r>
              <a:rPr lang="en-US" dirty="0"/>
              <a:t> in a Nutshell</a:t>
            </a:r>
          </a:p>
        </p:txBody>
      </p:sp>
      <p:pic>
        <p:nvPicPr>
          <p:cNvPr id="4" name="Picture 3">
            <a:extLst>
              <a:ext uri="{FF2B5EF4-FFF2-40B4-BE49-F238E27FC236}">
                <a16:creationId xmlns:a16="http://schemas.microsoft.com/office/drawing/2014/main" id="{05163E0E-44DA-4048-A30A-CD1B0A78D22B}"/>
              </a:ext>
            </a:extLst>
          </p:cNvPr>
          <p:cNvPicPr>
            <a:picLocks noChangeAspect="1"/>
          </p:cNvPicPr>
          <p:nvPr/>
        </p:nvPicPr>
        <p:blipFill>
          <a:blip r:embed="rId2"/>
          <a:stretch>
            <a:fillRect/>
          </a:stretch>
        </p:blipFill>
        <p:spPr>
          <a:xfrm>
            <a:off x="228600" y="590550"/>
            <a:ext cx="3321395" cy="3893620"/>
          </a:xfrm>
          <a:prstGeom prst="rect">
            <a:avLst/>
          </a:prstGeom>
        </p:spPr>
      </p:pic>
      <p:pic>
        <p:nvPicPr>
          <p:cNvPr id="5" name="Picture 4">
            <a:extLst>
              <a:ext uri="{FF2B5EF4-FFF2-40B4-BE49-F238E27FC236}">
                <a16:creationId xmlns:a16="http://schemas.microsoft.com/office/drawing/2014/main" id="{37CADB28-8285-4191-8E9A-0F833AD5D867}"/>
              </a:ext>
            </a:extLst>
          </p:cNvPr>
          <p:cNvPicPr>
            <a:picLocks noChangeAspect="1"/>
          </p:cNvPicPr>
          <p:nvPr/>
        </p:nvPicPr>
        <p:blipFill>
          <a:blip r:embed="rId3"/>
          <a:stretch>
            <a:fillRect/>
          </a:stretch>
        </p:blipFill>
        <p:spPr>
          <a:xfrm>
            <a:off x="4191000" y="570208"/>
            <a:ext cx="3689519" cy="2814352"/>
          </a:xfrm>
          <a:prstGeom prst="rect">
            <a:avLst/>
          </a:prstGeom>
        </p:spPr>
      </p:pic>
    </p:spTree>
    <p:extLst>
      <p:ext uri="{BB962C8B-B14F-4D97-AF65-F5344CB8AC3E}">
        <p14:creationId xmlns:p14="http://schemas.microsoft.com/office/powerpoint/2010/main" val="866513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97C6FD-F8FA-0925-2DE8-483AED0CF6CA}"/>
              </a:ext>
            </a:extLst>
          </p:cNvPr>
          <p:cNvSpPr>
            <a:spLocks noGrp="1"/>
          </p:cNvSpPr>
          <p:nvPr>
            <p:ph idx="1"/>
          </p:nvPr>
        </p:nvSpPr>
        <p:spPr/>
        <p:txBody>
          <a:bodyPr/>
          <a:lstStyle/>
          <a:p>
            <a:pPr marL="0" indent="0">
              <a:buNone/>
            </a:pPr>
            <a:r>
              <a:rPr lang="en-US" sz="1400" dirty="0"/>
              <a:t>Here are some core concepts in </a:t>
            </a:r>
            <a:r>
              <a:rPr lang="en-US" sz="1400" dirty="0" err="1"/>
              <a:t>GraphQL</a:t>
            </a:r>
            <a:r>
              <a:rPr lang="en-US" sz="1400" dirty="0"/>
              <a:t>:</a:t>
            </a:r>
          </a:p>
          <a:p>
            <a:r>
              <a:rPr lang="en-US" sz="1200" dirty="0"/>
              <a:t>Schema: </a:t>
            </a:r>
            <a:r>
              <a:rPr lang="en-US" sz="1200" dirty="0" err="1"/>
              <a:t>GraphQL</a:t>
            </a:r>
            <a:r>
              <a:rPr lang="en-US" sz="1200" dirty="0"/>
              <a:t> uses schemas to define the types of operations or queries that can be performed. The schema acts as an interface between the client and the server to fetch or modify data.</a:t>
            </a:r>
          </a:p>
          <a:p>
            <a:r>
              <a:rPr lang="en-US" sz="1200" dirty="0"/>
              <a:t>Types: </a:t>
            </a:r>
            <a:r>
              <a:rPr lang="en-US" sz="1200" dirty="0" err="1"/>
              <a:t>GraphQL</a:t>
            </a:r>
            <a:r>
              <a:rPr lang="en-US" sz="1200" dirty="0"/>
              <a:t>, like REST, has various data types in an API. These include String, Int, Boolean, or custom object types that the developer defines. Each field of a </a:t>
            </a:r>
            <a:r>
              <a:rPr lang="en-US" sz="1200" dirty="0" err="1"/>
              <a:t>GraphQL</a:t>
            </a:r>
            <a:r>
              <a:rPr lang="en-US" sz="1200" dirty="0"/>
              <a:t> type has its own type. For example, in your </a:t>
            </a:r>
            <a:r>
              <a:rPr lang="en-US" sz="1200" dirty="0" err="1"/>
              <a:t>GraphQL</a:t>
            </a:r>
            <a:r>
              <a:rPr lang="en-US" sz="1200" dirty="0"/>
              <a:t>, the </a:t>
            </a:r>
            <a:r>
              <a:rPr lang="en-US" sz="1200" dirty="0" err="1"/>
              <a:t>book_name</a:t>
            </a:r>
            <a:r>
              <a:rPr lang="en-US" sz="1200" dirty="0"/>
              <a:t> field of the Book type is a String, and the </a:t>
            </a:r>
            <a:r>
              <a:rPr lang="en-US" sz="1200" dirty="0" err="1"/>
              <a:t>publish_date</a:t>
            </a:r>
            <a:r>
              <a:rPr lang="en-US" sz="1200" dirty="0"/>
              <a:t> field is an Int. Is that clear?</a:t>
            </a:r>
          </a:p>
          <a:p>
            <a:r>
              <a:rPr lang="en-US" sz="1200" dirty="0"/>
              <a:t>Queries: </a:t>
            </a:r>
            <a:r>
              <a:rPr lang="en-US" sz="1200" dirty="0" err="1"/>
              <a:t>GraphQL</a:t>
            </a:r>
            <a:r>
              <a:rPr lang="en-US" sz="1200" dirty="0"/>
              <a:t> is a query language that lets clients specify the shape and content of the data they want from the server. Clients can use </a:t>
            </a:r>
            <a:r>
              <a:rPr lang="en-US" sz="1200" dirty="0" err="1"/>
              <a:t>GraphQL</a:t>
            </a:r>
            <a:r>
              <a:rPr lang="en-US" sz="1200" dirty="0"/>
              <a:t> to request specific fields and nested data in their queries, and the server will respond with data that matches the same structure as the queries. This enables clients to fetch only the data they need, avoiding unnecessary or excessive requests to the server.</a:t>
            </a:r>
          </a:p>
          <a:p>
            <a:r>
              <a:rPr lang="en-US" sz="1200" dirty="0"/>
              <a:t>Mutations: Mutations are a way of modifying data with </a:t>
            </a:r>
            <a:r>
              <a:rPr lang="en-US" sz="1200" dirty="0" err="1"/>
              <a:t>GraphQL</a:t>
            </a:r>
            <a:r>
              <a:rPr lang="en-US" sz="1200" dirty="0"/>
              <a:t>. Unlike queries, which are mainly for retrieving data from the server, mutations are for creating, updating, or deleting data on the server. Mutations ensure that the data written to the server is predictable.</a:t>
            </a:r>
          </a:p>
          <a:p>
            <a:r>
              <a:rPr lang="en-US" sz="1200" dirty="0"/>
              <a:t>Subscriptions: Subscriptions in </a:t>
            </a:r>
            <a:r>
              <a:rPr lang="en-US" sz="1200" dirty="0" err="1"/>
              <a:t>GraphQL</a:t>
            </a:r>
            <a:r>
              <a:rPr lang="en-US" sz="1200" dirty="0"/>
              <a:t> enable real-time updates such as notifications. Clients can use subscriptions to listen for specific events or actions on the server. When those events or actions occur, the server sends notifications to the subscribed clients.</a:t>
            </a:r>
          </a:p>
          <a:p>
            <a:r>
              <a:rPr lang="en-US" sz="1200" dirty="0"/>
              <a:t>Resolvers: A resolver is a function that connects a schema field to a data source, where it can fetch or modify data according to the query. Resolvers are the bridge between the schema and the data, and they handle the logic for data manipulation and retrieval.</a:t>
            </a:r>
          </a:p>
        </p:txBody>
      </p:sp>
      <p:sp>
        <p:nvSpPr>
          <p:cNvPr id="3" name="Title 2">
            <a:extLst>
              <a:ext uri="{FF2B5EF4-FFF2-40B4-BE49-F238E27FC236}">
                <a16:creationId xmlns:a16="http://schemas.microsoft.com/office/drawing/2014/main" id="{D75BE458-68E4-7AEF-7887-83BE0FA8BD46}"/>
              </a:ext>
            </a:extLst>
          </p:cNvPr>
          <p:cNvSpPr>
            <a:spLocks noGrp="1"/>
          </p:cNvSpPr>
          <p:nvPr>
            <p:ph type="title"/>
          </p:nvPr>
        </p:nvSpPr>
        <p:spPr/>
        <p:txBody>
          <a:bodyPr/>
          <a:lstStyle/>
          <a:p>
            <a:r>
              <a:rPr lang="en-US" dirty="0" err="1"/>
              <a:t>GraphQL</a:t>
            </a:r>
            <a:r>
              <a:rPr lang="en-US" dirty="0"/>
              <a:t> </a:t>
            </a:r>
            <a:r>
              <a:rPr lang="en-US" dirty="0" err="1"/>
              <a:t>Concepte</a:t>
            </a:r>
            <a:endParaRPr lang="en-US" dirty="0"/>
          </a:p>
        </p:txBody>
      </p:sp>
    </p:spTree>
    <p:extLst>
      <p:ext uri="{BB962C8B-B14F-4D97-AF65-F5344CB8AC3E}">
        <p14:creationId xmlns:p14="http://schemas.microsoft.com/office/powerpoint/2010/main" val="314811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9A1E9-89ED-6F8E-7237-D8F6527F22DB}"/>
              </a:ext>
            </a:extLst>
          </p:cNvPr>
          <p:cNvSpPr>
            <a:spLocks noGrp="1"/>
          </p:cNvSpPr>
          <p:nvPr>
            <p:ph idx="1"/>
          </p:nvPr>
        </p:nvSpPr>
        <p:spPr/>
        <p:txBody>
          <a:bodyPr/>
          <a:lstStyle/>
          <a:p>
            <a:r>
              <a:rPr lang="en-US" sz="1600" dirty="0"/>
              <a:t>Show the </a:t>
            </a:r>
            <a:r>
              <a:rPr lang="en-US" sz="1600" dirty="0" err="1"/>
              <a:t>GraphQL</a:t>
            </a:r>
            <a:r>
              <a:rPr lang="en-US" sz="1600" dirty="0"/>
              <a:t> Overviews</a:t>
            </a:r>
          </a:p>
          <a:p>
            <a:pPr lvl="1"/>
            <a:r>
              <a:rPr lang="en-US" sz="1400" dirty="0">
                <a:hlinkClick r:id="rId2"/>
              </a:rPr>
              <a:t>REST vs. GraphQL: A Detailed Comparison of API Architectures for Developers</a:t>
            </a:r>
            <a:endParaRPr lang="en-US" sz="1400" dirty="0"/>
          </a:p>
          <a:p>
            <a:pPr lvl="1"/>
            <a:r>
              <a:rPr lang="en-US" sz="1400" dirty="0">
                <a:hlinkClick r:id="rId3"/>
              </a:rPr>
              <a:t>GraphQL: An Introduction</a:t>
            </a:r>
            <a:endParaRPr lang="en-US" sz="1400" dirty="0"/>
          </a:p>
          <a:p>
            <a:pPr lvl="1"/>
            <a:r>
              <a:rPr lang="en-US" sz="1400" dirty="0" err="1">
                <a:hlinkClick r:id="rId4"/>
              </a:rPr>
              <a:t>FastAPI</a:t>
            </a:r>
            <a:r>
              <a:rPr lang="en-US" sz="1400" dirty="0">
                <a:hlinkClick r:id="rId4"/>
              </a:rPr>
              <a:t> with </a:t>
            </a:r>
            <a:r>
              <a:rPr lang="en-US" sz="1400" dirty="0" err="1">
                <a:hlinkClick r:id="rId4"/>
              </a:rPr>
              <a:t>GraphQL</a:t>
            </a:r>
            <a:r>
              <a:rPr lang="en-US" sz="1400" dirty="0">
                <a:hlinkClick r:id="rId4"/>
              </a:rPr>
              <a:t>: Delving Deep into Modern API Development</a:t>
            </a:r>
            <a:endParaRPr lang="en-US" sz="1400" dirty="0"/>
          </a:p>
          <a:p>
            <a:pPr lvl="1"/>
            <a:r>
              <a:rPr lang="en-US" sz="1600" dirty="0"/>
              <a:t>Lectures/W4153-2024F-12-Sample-Project-EDA:MDP-AdvancedCompotion-APIGW-GraphQL-Kubernetes/generalpresentation1-180129061029.pdf</a:t>
            </a:r>
            <a:br>
              <a:rPr lang="en-US" sz="1600" dirty="0"/>
            </a:br>
            <a:endParaRPr lang="en-US" sz="1600" dirty="0"/>
          </a:p>
          <a:p>
            <a:r>
              <a:rPr lang="en-US" sz="1600" dirty="0"/>
              <a:t>How this comes together: </a:t>
            </a:r>
          </a:p>
          <a:p>
            <a:pPr lvl="1"/>
            <a:r>
              <a:rPr lang="en-US" sz="1400" dirty="0"/>
              <a:t>A script (or scripts) creates the query schema and database, and loads the data.</a:t>
            </a:r>
          </a:p>
          <a:p>
            <a:pPr lvl="1"/>
            <a:r>
              <a:rPr lang="en-US" sz="1400" dirty="0"/>
              <a:t>Microservices emit a resource change event via middleware to a topic, e.g. “</a:t>
            </a:r>
            <a:r>
              <a:rPr lang="en-US" sz="1400" dirty="0" err="1"/>
              <a:t>person_change_event</a:t>
            </a:r>
            <a:r>
              <a:rPr lang="en-US" sz="1400" dirty="0"/>
              <a:t>.”</a:t>
            </a:r>
          </a:p>
          <a:p>
            <a:pPr lvl="1"/>
            <a:r>
              <a:rPr lang="en-US" sz="1400" dirty="0"/>
              <a:t>A </a:t>
            </a:r>
            <a:r>
              <a:rPr lang="en-US" sz="1400" dirty="0" err="1"/>
              <a:t>FaaS</a:t>
            </a:r>
            <a:r>
              <a:rPr lang="en-US" sz="1400" dirty="0"/>
              <a:t> instance reacts to the event and updates “the copy.”</a:t>
            </a:r>
          </a:p>
          <a:p>
            <a:pPr lvl="1"/>
            <a:r>
              <a:rPr lang="en-US" sz="1400" dirty="0"/>
              <a:t>Simple, very simple, </a:t>
            </a:r>
            <a:r>
              <a:rPr lang="en-US" sz="1400" dirty="0" err="1"/>
              <a:t>GraphQL</a:t>
            </a:r>
            <a:r>
              <a:rPr lang="en-US" sz="1400" dirty="0"/>
              <a:t> service for query. You only need to do resolvers.</a:t>
            </a:r>
          </a:p>
          <a:p>
            <a:pPr lvl="1"/>
            <a:r>
              <a:rPr lang="en-US" sz="1400" dirty="0"/>
              <a:t>Links in query enable update of the underlying data through the composites.</a:t>
            </a:r>
          </a:p>
        </p:txBody>
      </p:sp>
      <p:sp>
        <p:nvSpPr>
          <p:cNvPr id="3" name="Title 2">
            <a:extLst>
              <a:ext uri="{FF2B5EF4-FFF2-40B4-BE49-F238E27FC236}">
                <a16:creationId xmlns:a16="http://schemas.microsoft.com/office/drawing/2014/main" id="{D0CA1437-20B9-2ABE-1E07-0D74553B1FF3}"/>
              </a:ext>
            </a:extLst>
          </p:cNvPr>
          <p:cNvSpPr>
            <a:spLocks noGrp="1"/>
          </p:cNvSpPr>
          <p:nvPr>
            <p:ph type="title"/>
          </p:nvPr>
        </p:nvSpPr>
        <p:spPr/>
        <p:txBody>
          <a:bodyPr/>
          <a:lstStyle/>
          <a:p>
            <a:r>
              <a:rPr lang="en-US" dirty="0" err="1"/>
              <a:t>GraphQL</a:t>
            </a:r>
            <a:endParaRPr lang="en-US" dirty="0"/>
          </a:p>
        </p:txBody>
      </p:sp>
    </p:spTree>
    <p:extLst>
      <p:ext uri="{BB962C8B-B14F-4D97-AF65-F5344CB8AC3E}">
        <p14:creationId xmlns:p14="http://schemas.microsoft.com/office/powerpoint/2010/main" val="316693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07D7-9EF0-7F3F-652E-194899A5183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B8A187E-02A7-1E5B-31E0-793D8B34C1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07763891-B522-2EBA-30E7-1E526CADE6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FE88876-DD53-6ECE-9153-6AC2EE9D6F1C}"/>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37A8692D-994C-5D8D-E3A2-7F5FBD57D540}"/>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F8ED84C6-6D3A-DAFE-6271-CD098C54B4EA}"/>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Updates and Sagas</a:t>
            </a:r>
          </a:p>
        </p:txBody>
      </p:sp>
    </p:spTree>
    <p:extLst>
      <p:ext uri="{BB962C8B-B14F-4D97-AF65-F5344CB8AC3E}">
        <p14:creationId xmlns:p14="http://schemas.microsoft.com/office/powerpoint/2010/main" val="3429099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EC95D-8CB3-A027-1C3E-158872B4C9A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B6A277-42B5-E823-820A-D197F553CC0B}"/>
              </a:ext>
            </a:extLst>
          </p:cNvPr>
          <p:cNvSpPr>
            <a:spLocks noGrp="1"/>
          </p:cNvSpPr>
          <p:nvPr>
            <p:ph idx="1"/>
          </p:nvPr>
        </p:nvSpPr>
        <p:spPr>
          <a:xfrm>
            <a:off x="152400" y="4095750"/>
            <a:ext cx="8839200" cy="533400"/>
          </a:xfrm>
        </p:spPr>
        <p:txBody>
          <a:bodyPr/>
          <a:lstStyle/>
          <a:p>
            <a:pPr marL="0" indent="0">
              <a:buNone/>
            </a:pPr>
            <a:r>
              <a:rPr lang="en-US" dirty="0"/>
              <a:t>These are not formally, rigorously defined terms.</a:t>
            </a:r>
          </a:p>
        </p:txBody>
      </p:sp>
      <p:sp>
        <p:nvSpPr>
          <p:cNvPr id="3" name="Title 2">
            <a:extLst>
              <a:ext uri="{FF2B5EF4-FFF2-40B4-BE49-F238E27FC236}">
                <a16:creationId xmlns:a16="http://schemas.microsoft.com/office/drawing/2014/main" id="{363B331B-C1DC-9D04-93AB-31D6EA254792}"/>
              </a:ext>
            </a:extLst>
          </p:cNvPr>
          <p:cNvSpPr>
            <a:spLocks noGrp="1"/>
          </p:cNvSpPr>
          <p:nvPr>
            <p:ph type="title"/>
          </p:nvPr>
        </p:nvSpPr>
        <p:spPr/>
        <p:txBody>
          <a:bodyPr/>
          <a:lstStyle/>
          <a:p>
            <a:r>
              <a:rPr lang="en-US" dirty="0"/>
              <a:t>Concepts</a:t>
            </a:r>
          </a:p>
        </p:txBody>
      </p:sp>
      <p:pic>
        <p:nvPicPr>
          <p:cNvPr id="4" name="Picture 3">
            <a:extLst>
              <a:ext uri="{FF2B5EF4-FFF2-40B4-BE49-F238E27FC236}">
                <a16:creationId xmlns:a16="http://schemas.microsoft.com/office/drawing/2014/main" id="{80E1490E-B588-ADF9-01E8-273C4B9FE39D}"/>
              </a:ext>
            </a:extLst>
          </p:cNvPr>
          <p:cNvPicPr>
            <a:picLocks noChangeAspect="1"/>
          </p:cNvPicPr>
          <p:nvPr/>
        </p:nvPicPr>
        <p:blipFill>
          <a:blip r:embed="rId2"/>
          <a:stretch>
            <a:fillRect/>
          </a:stretch>
        </p:blipFill>
        <p:spPr>
          <a:xfrm>
            <a:off x="76200" y="666750"/>
            <a:ext cx="4555024" cy="3137014"/>
          </a:xfrm>
          <a:prstGeom prst="rect">
            <a:avLst/>
          </a:prstGeom>
        </p:spPr>
      </p:pic>
      <p:pic>
        <p:nvPicPr>
          <p:cNvPr id="5" name="Picture 4">
            <a:extLst>
              <a:ext uri="{FF2B5EF4-FFF2-40B4-BE49-F238E27FC236}">
                <a16:creationId xmlns:a16="http://schemas.microsoft.com/office/drawing/2014/main" id="{D1EAD434-14B9-42D7-7224-00E8045C53E6}"/>
              </a:ext>
            </a:extLst>
          </p:cNvPr>
          <p:cNvPicPr>
            <a:picLocks noChangeAspect="1"/>
          </p:cNvPicPr>
          <p:nvPr/>
        </p:nvPicPr>
        <p:blipFill>
          <a:blip r:embed="rId3"/>
          <a:stretch>
            <a:fillRect/>
          </a:stretch>
        </p:blipFill>
        <p:spPr>
          <a:xfrm>
            <a:off x="4419600" y="666750"/>
            <a:ext cx="4555024" cy="3333750"/>
          </a:xfrm>
          <a:prstGeom prst="rect">
            <a:avLst/>
          </a:prstGeom>
        </p:spPr>
      </p:pic>
    </p:spTree>
    <p:extLst>
      <p:ext uri="{BB962C8B-B14F-4D97-AF65-F5344CB8AC3E}">
        <p14:creationId xmlns:p14="http://schemas.microsoft.com/office/powerpoint/2010/main" val="1646761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68-2E61-D354-48CB-0D884DF028D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EDAD1-76CD-A692-0692-CD77767AB100}"/>
              </a:ext>
            </a:extLst>
          </p:cNvPr>
          <p:cNvSpPr>
            <a:spLocks noGrp="1"/>
          </p:cNvSpPr>
          <p:nvPr>
            <p:ph idx="1"/>
          </p:nvPr>
        </p:nvSpPr>
        <p:spPr>
          <a:xfrm>
            <a:off x="152400" y="590550"/>
            <a:ext cx="8839200" cy="1022350"/>
          </a:xfrm>
        </p:spPr>
        <p:txBody>
          <a:bodyPr/>
          <a:lstStyle/>
          <a:p>
            <a:r>
              <a:rPr lang="en-US" sz="1800" dirty="0"/>
              <a:t>We saw the basic diagram, but …</a:t>
            </a:r>
            <a:br>
              <a:rPr lang="en-US" sz="1800" dirty="0"/>
            </a:br>
            <a:r>
              <a:rPr lang="en-US" sz="1800" dirty="0"/>
              <a:t>this is an anti-pattern and does not scale.</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But, how do you write the event driven microservices?</a:t>
            </a:r>
          </a:p>
          <a:p>
            <a:pPr lvl="1"/>
            <a:r>
              <a:rPr lang="en-US" sz="1600" dirty="0"/>
              <a:t>Well, you can just write code … …</a:t>
            </a:r>
          </a:p>
          <a:p>
            <a:pPr lvl="1"/>
            <a:r>
              <a:rPr lang="en-US" sz="1600" dirty="0"/>
              <a:t>Or use a state machines abstraction.</a:t>
            </a:r>
          </a:p>
          <a:p>
            <a:pPr lvl="1"/>
            <a:r>
              <a:rPr lang="en-US" dirty="0"/>
              <a:t>… …</a:t>
            </a:r>
            <a:endParaRPr lang="en-US" sz="1600" dirty="0"/>
          </a:p>
          <a:p>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460A7159-1830-1B6B-08C1-36844D6C421B}"/>
              </a:ext>
            </a:extLst>
          </p:cNvPr>
          <p:cNvSpPr>
            <a:spLocks noGrp="1"/>
          </p:cNvSpPr>
          <p:nvPr>
            <p:ph type="title"/>
          </p:nvPr>
        </p:nvSpPr>
        <p:spPr/>
        <p:txBody>
          <a:bodyPr/>
          <a:lstStyle/>
          <a:p>
            <a:r>
              <a:rPr lang="en-US" dirty="0"/>
              <a:t>Choreography</a:t>
            </a:r>
          </a:p>
        </p:txBody>
      </p:sp>
      <p:pic>
        <p:nvPicPr>
          <p:cNvPr id="4" name="Picture 3">
            <a:extLst>
              <a:ext uri="{FF2B5EF4-FFF2-40B4-BE49-F238E27FC236}">
                <a16:creationId xmlns:a16="http://schemas.microsoft.com/office/drawing/2014/main" id="{42C0A330-2ED7-CF7F-9339-D454448B44B0}"/>
              </a:ext>
            </a:extLst>
          </p:cNvPr>
          <p:cNvPicPr>
            <a:picLocks noChangeAspect="1"/>
          </p:cNvPicPr>
          <p:nvPr/>
        </p:nvPicPr>
        <p:blipFill>
          <a:blip r:embed="rId2"/>
          <a:stretch>
            <a:fillRect/>
          </a:stretch>
        </p:blipFill>
        <p:spPr>
          <a:xfrm>
            <a:off x="5105400" y="26435"/>
            <a:ext cx="1911305" cy="1479550"/>
          </a:xfrm>
          <a:prstGeom prst="rect">
            <a:avLst/>
          </a:prstGeom>
        </p:spPr>
      </p:pic>
      <p:pic>
        <p:nvPicPr>
          <p:cNvPr id="3074" name="Picture 2">
            <a:extLst>
              <a:ext uri="{FF2B5EF4-FFF2-40B4-BE49-F238E27FC236}">
                <a16:creationId xmlns:a16="http://schemas.microsoft.com/office/drawing/2014/main" id="{8A294118-65FF-F9AE-91FA-6ADA826A3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53831"/>
            <a:ext cx="2875430" cy="2076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8254A8-4E5D-C2DE-3AAD-073AB1131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819" y="1493456"/>
            <a:ext cx="2722465" cy="205086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9251368-261A-A342-9755-1D11AD767E03}"/>
              </a:ext>
            </a:extLst>
          </p:cNvPr>
          <p:cNvSpPr/>
          <p:nvPr/>
        </p:nvSpPr>
        <p:spPr>
          <a:xfrm>
            <a:off x="3147663" y="2331838"/>
            <a:ext cx="1676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652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0EE64-622E-9049-020B-3744D94E4883}"/>
              </a:ext>
            </a:extLst>
          </p:cNvPr>
          <p:cNvSpPr>
            <a:spLocks noGrp="1"/>
          </p:cNvSpPr>
          <p:nvPr>
            <p:ph type="title"/>
          </p:nvPr>
        </p:nvSpPr>
        <p:spPr/>
        <p:txBody>
          <a:bodyPr/>
          <a:lstStyle/>
          <a:p>
            <a:r>
              <a:rPr lang="en-US" dirty="0"/>
              <a:t>Conceptual Approach</a:t>
            </a:r>
          </a:p>
        </p:txBody>
      </p:sp>
      <p:pic>
        <p:nvPicPr>
          <p:cNvPr id="7" name="Picture 6">
            <a:extLst>
              <a:ext uri="{FF2B5EF4-FFF2-40B4-BE49-F238E27FC236}">
                <a16:creationId xmlns:a16="http://schemas.microsoft.com/office/drawing/2014/main" id="{D937CF30-BED3-572E-7B3B-E1F256EACE40}"/>
              </a:ext>
            </a:extLst>
          </p:cNvPr>
          <p:cNvPicPr>
            <a:picLocks noChangeAspect="1"/>
          </p:cNvPicPr>
          <p:nvPr/>
        </p:nvPicPr>
        <p:blipFill>
          <a:blip r:embed="rId2"/>
          <a:stretch>
            <a:fillRect/>
          </a:stretch>
        </p:blipFill>
        <p:spPr>
          <a:xfrm>
            <a:off x="685800" y="627595"/>
            <a:ext cx="7772400" cy="3888310"/>
          </a:xfrm>
          <a:prstGeom prst="rect">
            <a:avLst/>
          </a:prstGeom>
        </p:spPr>
      </p:pic>
    </p:spTree>
    <p:extLst>
      <p:ext uri="{BB962C8B-B14F-4D97-AF65-F5344CB8AC3E}">
        <p14:creationId xmlns:p14="http://schemas.microsoft.com/office/powerpoint/2010/main" val="330612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0AA56-18A7-6B9C-DFA9-D35EB6C18D8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37FDCFE-F2A6-5CA0-A393-B097EFCBFF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089E19F-3A26-7FD3-A3D8-FA980E5E353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916D95C-A8E9-AEF7-AA8A-0BF1DC4CD1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C323AE8-C190-4C61-9B27-D92C35A526C0}"/>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Semester Roadmap and Completion</a:t>
            </a:r>
          </a:p>
        </p:txBody>
      </p:sp>
      <p:sp>
        <p:nvSpPr>
          <p:cNvPr id="8" name="TextBox 9">
            <a:extLst>
              <a:ext uri="{FF2B5EF4-FFF2-40B4-BE49-F238E27FC236}">
                <a16:creationId xmlns:a16="http://schemas.microsoft.com/office/drawing/2014/main" id="{CB3B9F87-FF2D-0C4A-70D9-5528D4DAEE5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1341839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A542A-8E10-D975-4BB9-BC423E1EF1AD}"/>
              </a:ext>
            </a:extLst>
          </p:cNvPr>
          <p:cNvSpPr>
            <a:spLocks noGrp="1"/>
          </p:cNvSpPr>
          <p:nvPr>
            <p:ph type="title"/>
          </p:nvPr>
        </p:nvSpPr>
        <p:spPr/>
        <p:txBody>
          <a:bodyPr/>
          <a:lstStyle/>
          <a:p>
            <a:r>
              <a:rPr lang="en-US" dirty="0"/>
              <a:t>Google Pub Sub</a:t>
            </a:r>
          </a:p>
        </p:txBody>
      </p:sp>
      <p:pic>
        <p:nvPicPr>
          <p:cNvPr id="5" name="Picture 4">
            <a:extLst>
              <a:ext uri="{FF2B5EF4-FFF2-40B4-BE49-F238E27FC236}">
                <a16:creationId xmlns:a16="http://schemas.microsoft.com/office/drawing/2014/main" id="{4DA2C6B6-E022-3E28-22DB-94F23B46FA6C}"/>
              </a:ext>
            </a:extLst>
          </p:cNvPr>
          <p:cNvPicPr>
            <a:picLocks noChangeAspect="1"/>
          </p:cNvPicPr>
          <p:nvPr/>
        </p:nvPicPr>
        <p:blipFill>
          <a:blip r:embed="rId2"/>
          <a:stretch>
            <a:fillRect/>
          </a:stretch>
        </p:blipFill>
        <p:spPr>
          <a:xfrm>
            <a:off x="172570" y="2774056"/>
            <a:ext cx="5486400" cy="1739900"/>
          </a:xfrm>
          <a:prstGeom prst="rect">
            <a:avLst/>
          </a:prstGeom>
        </p:spPr>
      </p:pic>
      <p:pic>
        <p:nvPicPr>
          <p:cNvPr id="6" name="Picture 5">
            <a:extLst>
              <a:ext uri="{FF2B5EF4-FFF2-40B4-BE49-F238E27FC236}">
                <a16:creationId xmlns:a16="http://schemas.microsoft.com/office/drawing/2014/main" id="{1181E50A-77D5-A7FB-41E6-26951CB5C19B}"/>
              </a:ext>
            </a:extLst>
          </p:cNvPr>
          <p:cNvPicPr>
            <a:picLocks noChangeAspect="1"/>
          </p:cNvPicPr>
          <p:nvPr/>
        </p:nvPicPr>
        <p:blipFill>
          <a:blip r:embed="rId3"/>
          <a:stretch>
            <a:fillRect/>
          </a:stretch>
        </p:blipFill>
        <p:spPr>
          <a:xfrm>
            <a:off x="3602383" y="632360"/>
            <a:ext cx="5511800" cy="2717800"/>
          </a:xfrm>
          <a:prstGeom prst="rect">
            <a:avLst/>
          </a:prstGeom>
        </p:spPr>
      </p:pic>
      <p:pic>
        <p:nvPicPr>
          <p:cNvPr id="4" name="Picture 3">
            <a:extLst>
              <a:ext uri="{FF2B5EF4-FFF2-40B4-BE49-F238E27FC236}">
                <a16:creationId xmlns:a16="http://schemas.microsoft.com/office/drawing/2014/main" id="{0A8AD964-73BA-DCB5-41A2-F445575B123F}"/>
              </a:ext>
            </a:extLst>
          </p:cNvPr>
          <p:cNvPicPr>
            <a:picLocks noChangeAspect="1"/>
          </p:cNvPicPr>
          <p:nvPr/>
        </p:nvPicPr>
        <p:blipFill>
          <a:blip r:embed="rId4"/>
          <a:stretch>
            <a:fillRect/>
          </a:stretch>
        </p:blipFill>
        <p:spPr>
          <a:xfrm>
            <a:off x="76200" y="555534"/>
            <a:ext cx="4800600" cy="2107306"/>
          </a:xfrm>
          <a:prstGeom prst="rect">
            <a:avLst/>
          </a:prstGeom>
        </p:spPr>
      </p:pic>
    </p:spTree>
    <p:extLst>
      <p:ext uri="{BB962C8B-B14F-4D97-AF65-F5344CB8AC3E}">
        <p14:creationId xmlns:p14="http://schemas.microsoft.com/office/powerpoint/2010/main" val="3460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428488-4AFE-C7CD-4F9E-7835E3BB36AE}"/>
              </a:ext>
            </a:extLst>
          </p:cNvPr>
          <p:cNvSpPr>
            <a:spLocks noGrp="1"/>
          </p:cNvSpPr>
          <p:nvPr>
            <p:ph idx="1"/>
          </p:nvPr>
        </p:nvSpPr>
        <p:spPr>
          <a:xfrm>
            <a:off x="142906" y="2724150"/>
            <a:ext cx="8839200" cy="1834968"/>
          </a:xfrm>
        </p:spPr>
        <p:txBody>
          <a:bodyPr/>
          <a:lstStyle/>
          <a:p>
            <a:pPr marL="0" indent="0">
              <a:spcBef>
                <a:spcPts val="0"/>
              </a:spcBef>
              <a:buNone/>
            </a:pPr>
            <a:r>
              <a:rPr lang="en-US" sz="1400" dirty="0"/>
              <a:t>Saga (https://</a:t>
            </a:r>
            <a:r>
              <a:rPr lang="en-US" sz="1400" dirty="0" err="1"/>
              <a:t>microservices.io</a:t>
            </a:r>
            <a:r>
              <a:rPr lang="en-US" sz="1400" dirty="0"/>
              <a:t>/patterns/data/</a:t>
            </a:r>
            <a:r>
              <a:rPr lang="en-US" sz="1400" dirty="0" err="1"/>
              <a:t>saga.html</a:t>
            </a:r>
            <a:r>
              <a:rPr lang="en-US" sz="1400" dirty="0"/>
              <a:t>):</a:t>
            </a:r>
          </a:p>
          <a:p>
            <a:pPr>
              <a:spcBef>
                <a:spcPts val="0"/>
              </a:spcBef>
            </a:pPr>
            <a:r>
              <a:rPr lang="en-US" sz="1200" dirty="0"/>
              <a:t>You have applied the Database per Service pattern. Each service has its own database. Some business transactions, however, span multiple service so you need a mechanism to implement transactions that span services. </a:t>
            </a:r>
          </a:p>
          <a:p>
            <a:pPr>
              <a:spcBef>
                <a:spcPts val="0"/>
              </a:spcBef>
            </a:pPr>
            <a:r>
              <a:rPr lang="en-US" sz="1200" dirty="0"/>
              <a:t>Implement each business transaction that spans multiple services as a saga. A saga is a sequence of local transactions. Each local transaction updates the database and publishes a message or event to trigger the next local transaction in the saga. If a local transaction fails because it violates a business rule then the saga executes a series of compensating transactions that undo the changes that were made by the preceding local transactions.</a:t>
            </a:r>
          </a:p>
          <a:p>
            <a:pPr>
              <a:spcBef>
                <a:spcPts val="0"/>
              </a:spcBef>
            </a:pPr>
            <a:r>
              <a:rPr lang="en-US" sz="1200" dirty="0"/>
              <a:t>There are two ways of coordination sagas:</a:t>
            </a:r>
          </a:p>
          <a:p>
            <a:pPr lvl="1">
              <a:spcBef>
                <a:spcPts val="0"/>
              </a:spcBef>
            </a:pPr>
            <a:r>
              <a:rPr lang="en-US" sz="1050" dirty="0"/>
              <a:t>Choreography - each local transaction publishes domain events that trigger local transactions in other services</a:t>
            </a:r>
          </a:p>
          <a:p>
            <a:pPr lvl="1">
              <a:spcBef>
                <a:spcPts val="0"/>
              </a:spcBef>
            </a:pPr>
            <a:r>
              <a:rPr lang="en-US" sz="1050" dirty="0"/>
              <a:t>Orchestration - an orchestrator (object) tells the participants what local transactions to execute</a:t>
            </a:r>
          </a:p>
        </p:txBody>
      </p:sp>
      <p:sp>
        <p:nvSpPr>
          <p:cNvPr id="3" name="Title 2">
            <a:extLst>
              <a:ext uri="{FF2B5EF4-FFF2-40B4-BE49-F238E27FC236}">
                <a16:creationId xmlns:a16="http://schemas.microsoft.com/office/drawing/2014/main" id="{C2DAA0AE-E59E-F47D-738A-616C459FA038}"/>
              </a:ext>
            </a:extLst>
          </p:cNvPr>
          <p:cNvSpPr>
            <a:spLocks noGrp="1"/>
          </p:cNvSpPr>
          <p:nvPr>
            <p:ph type="title"/>
          </p:nvPr>
        </p:nvSpPr>
        <p:spPr/>
        <p:txBody>
          <a:bodyPr/>
          <a:lstStyle/>
          <a:p>
            <a:r>
              <a:rPr lang="en-US" dirty="0"/>
              <a:t>Service Orchestration and Saga</a:t>
            </a:r>
          </a:p>
        </p:txBody>
      </p:sp>
      <p:pic>
        <p:nvPicPr>
          <p:cNvPr id="1026" name="Picture 2">
            <a:extLst>
              <a:ext uri="{FF2B5EF4-FFF2-40B4-BE49-F238E27FC236}">
                <a16:creationId xmlns:a16="http://schemas.microsoft.com/office/drawing/2014/main" id="{D204E737-6BDB-34D6-E396-C77988323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06" y="666750"/>
            <a:ext cx="4314903"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24706ED-EC91-8DC2-3F77-EEA22AF59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953" y="433018"/>
            <a:ext cx="3517246" cy="250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049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D2BC0F-13AD-D934-F5D7-82B54B2D637F}"/>
              </a:ext>
            </a:extLst>
          </p:cNvPr>
          <p:cNvSpPr>
            <a:spLocks noGrp="1"/>
          </p:cNvSpPr>
          <p:nvPr>
            <p:ph idx="1"/>
          </p:nvPr>
        </p:nvSpPr>
        <p:spPr>
          <a:xfrm>
            <a:off x="152400" y="3409950"/>
            <a:ext cx="8839200" cy="1219200"/>
          </a:xfrm>
        </p:spPr>
        <p:txBody>
          <a:bodyPr/>
          <a:lstStyle/>
          <a:p>
            <a:pPr marL="0" indent="0">
              <a:buNone/>
            </a:pPr>
            <a:r>
              <a:rPr lang="en-US" dirty="0"/>
              <a:t>Both Google and AWS have approaches to “workflow” and “orchestration:”</a:t>
            </a:r>
          </a:p>
          <a:p>
            <a:pPr lvl="1"/>
            <a:r>
              <a:rPr lang="en-US" dirty="0"/>
              <a:t>Development and management studios.</a:t>
            </a:r>
          </a:p>
          <a:p>
            <a:pPr lvl="1"/>
            <a:r>
              <a:rPr lang="en-US" dirty="0"/>
              <a:t>High level language.</a:t>
            </a:r>
          </a:p>
          <a:p>
            <a:pPr lvl="1"/>
            <a:r>
              <a:rPr lang="en-US" dirty="0"/>
              <a:t>Execution engine.</a:t>
            </a:r>
          </a:p>
        </p:txBody>
      </p:sp>
      <p:sp>
        <p:nvSpPr>
          <p:cNvPr id="3" name="Title 2">
            <a:extLst>
              <a:ext uri="{FF2B5EF4-FFF2-40B4-BE49-F238E27FC236}">
                <a16:creationId xmlns:a16="http://schemas.microsoft.com/office/drawing/2014/main" id="{869D6754-B08B-A2F0-85BA-03CE06668737}"/>
              </a:ext>
            </a:extLst>
          </p:cNvPr>
          <p:cNvSpPr>
            <a:spLocks noGrp="1"/>
          </p:cNvSpPr>
          <p:nvPr>
            <p:ph type="title"/>
          </p:nvPr>
        </p:nvSpPr>
        <p:spPr/>
        <p:txBody>
          <a:bodyPr/>
          <a:lstStyle/>
          <a:p>
            <a:r>
              <a:rPr lang="en-US" dirty="0"/>
              <a:t>Orchestration</a:t>
            </a:r>
          </a:p>
        </p:txBody>
      </p:sp>
      <p:pic>
        <p:nvPicPr>
          <p:cNvPr id="4" name="Picture 4">
            <a:extLst>
              <a:ext uri="{FF2B5EF4-FFF2-40B4-BE49-F238E27FC236}">
                <a16:creationId xmlns:a16="http://schemas.microsoft.com/office/drawing/2014/main" id="{D9041E38-C469-C415-A8A7-F1845FA91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74347"/>
            <a:ext cx="4018430" cy="28671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81E52E0-C76B-E06C-127F-90052442D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278" y="658038"/>
            <a:ext cx="4467463" cy="249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98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D9B7B9-977A-4B6A-9B0B-18B1CAD0A198}"/>
              </a:ext>
            </a:extLst>
          </p:cNvPr>
          <p:cNvSpPr>
            <a:spLocks noGrp="1"/>
          </p:cNvSpPr>
          <p:nvPr>
            <p:ph idx="1"/>
          </p:nvPr>
        </p:nvSpPr>
        <p:spPr/>
        <p:txBody>
          <a:bodyPr/>
          <a:lstStyle/>
          <a:p>
            <a:r>
              <a:rPr lang="en-US" dirty="0"/>
              <a:t>You have implemented composition using code:</a:t>
            </a:r>
          </a:p>
          <a:p>
            <a:pPr lvl="1"/>
            <a:r>
              <a:rPr lang="en-US" dirty="0"/>
              <a:t>Synchronous</a:t>
            </a:r>
          </a:p>
          <a:p>
            <a:pPr lvl="1"/>
            <a:r>
              <a:rPr lang="en-US" dirty="0"/>
              <a:t>Asynchronous</a:t>
            </a:r>
          </a:p>
          <a:p>
            <a:r>
              <a:rPr lang="en-US" dirty="0"/>
              <a:t>You will do something simple for some composite updates that implements</a:t>
            </a:r>
          </a:p>
          <a:p>
            <a:pPr lvl="1"/>
            <a:r>
              <a:rPr lang="en-US" dirty="0"/>
              <a:t>Choreography</a:t>
            </a:r>
          </a:p>
          <a:p>
            <a:pPr lvl="2"/>
            <a:r>
              <a:rPr lang="en-US" dirty="0"/>
              <a:t>Pub/Sub</a:t>
            </a:r>
          </a:p>
          <a:p>
            <a:pPr lvl="2"/>
            <a:r>
              <a:rPr lang="en-US" dirty="0"/>
              <a:t>Topics</a:t>
            </a:r>
          </a:p>
          <a:p>
            <a:pPr lvl="2"/>
            <a:r>
              <a:rPr lang="en-US" dirty="0"/>
              <a:t>Events and subscriptions</a:t>
            </a:r>
          </a:p>
          <a:p>
            <a:pPr lvl="2"/>
            <a:r>
              <a:rPr lang="en-US" dirty="0"/>
              <a:t>”Do” and “Rollback” functions</a:t>
            </a:r>
          </a:p>
          <a:p>
            <a:pPr lvl="1"/>
            <a:r>
              <a:rPr lang="en-US" dirty="0"/>
              <a:t>Orchestration with compensation using one of the engines</a:t>
            </a:r>
          </a:p>
          <a:p>
            <a:pPr lvl="1"/>
            <a:r>
              <a:rPr lang="en-US" dirty="0"/>
              <a:t>Access via an API</a:t>
            </a:r>
          </a:p>
          <a:p>
            <a:pPr lvl="1"/>
            <a:r>
              <a:rPr lang="en-US" dirty="0"/>
              <a:t>Something very simple</a:t>
            </a:r>
          </a:p>
        </p:txBody>
      </p:sp>
      <p:sp>
        <p:nvSpPr>
          <p:cNvPr id="3" name="Title 2">
            <a:extLst>
              <a:ext uri="{FF2B5EF4-FFF2-40B4-BE49-F238E27FC236}">
                <a16:creationId xmlns:a16="http://schemas.microsoft.com/office/drawing/2014/main" id="{41F46DA5-9829-BF60-868C-4CA0588E8998}"/>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5419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C22066-AECE-C4FA-DEB7-71CE968D82BB}"/>
              </a:ext>
            </a:extLst>
          </p:cNvPr>
          <p:cNvSpPr>
            <a:spLocks noGrp="1"/>
          </p:cNvSpPr>
          <p:nvPr>
            <p:ph idx="1"/>
          </p:nvPr>
        </p:nvSpPr>
        <p:spPr/>
        <p:txBody>
          <a:bodyPr/>
          <a:lstStyle/>
          <a:p>
            <a:r>
              <a:rPr lang="en-US" dirty="0"/>
              <a:t>Lectures remaining:</a:t>
            </a:r>
          </a:p>
          <a:p>
            <a:pPr lvl="1"/>
            <a:r>
              <a:rPr lang="en-US" dirty="0"/>
              <a:t>Today introduces material</a:t>
            </a:r>
          </a:p>
          <a:p>
            <a:pPr lvl="1"/>
            <a:r>
              <a:rPr lang="en-US" dirty="0"/>
              <a:t>22-NOV will introduce some additional concepts that you will include in your final project.</a:t>
            </a:r>
          </a:p>
          <a:p>
            <a:pPr lvl="1"/>
            <a:r>
              <a:rPr lang="en-US" dirty="0"/>
              <a:t>29-NOV is a holiday.</a:t>
            </a:r>
          </a:p>
          <a:p>
            <a:pPr lvl="1"/>
            <a:r>
              <a:rPr lang="en-US" dirty="0"/>
              <a:t>06-DEC will cover some additional, interesting topics and </a:t>
            </a:r>
            <a:r>
              <a:rPr lang="en-US" i="1" dirty="0"/>
              <a:t>may</a:t>
            </a:r>
            <a:r>
              <a:rPr lang="en-US" dirty="0"/>
              <a:t> introduce one or two very </a:t>
            </a:r>
            <a:br>
              <a:rPr lang="en-US" dirty="0"/>
            </a:br>
            <a:r>
              <a:rPr lang="en-US" dirty="0"/>
              <a:t>simple additional requirements.</a:t>
            </a:r>
          </a:p>
          <a:p>
            <a:r>
              <a:rPr lang="en-US" dirty="0"/>
              <a:t>Final project:</a:t>
            </a:r>
          </a:p>
        </p:txBody>
      </p:sp>
      <p:sp>
        <p:nvSpPr>
          <p:cNvPr id="3" name="Title 2">
            <a:extLst>
              <a:ext uri="{FF2B5EF4-FFF2-40B4-BE49-F238E27FC236}">
                <a16:creationId xmlns:a16="http://schemas.microsoft.com/office/drawing/2014/main" id="{B8E9F517-B144-E4CF-9773-632DCEE6297C}"/>
              </a:ext>
            </a:extLst>
          </p:cNvPr>
          <p:cNvSpPr>
            <a:spLocks noGrp="1"/>
          </p:cNvSpPr>
          <p:nvPr>
            <p:ph type="title"/>
          </p:nvPr>
        </p:nvSpPr>
        <p:spPr/>
        <p:txBody>
          <a:bodyPr/>
          <a:lstStyle/>
          <a:p>
            <a:r>
              <a:rPr lang="en-US" dirty="0"/>
              <a:t>Completion and Roadmap</a:t>
            </a:r>
          </a:p>
        </p:txBody>
      </p:sp>
    </p:spTree>
    <p:extLst>
      <p:ext uri="{BB962C8B-B14F-4D97-AF65-F5344CB8AC3E}">
        <p14:creationId xmlns:p14="http://schemas.microsoft.com/office/powerpoint/2010/main" val="71164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CE96-708C-C73F-8E62-A87CF824C9F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A5D6CEEA-229B-58D5-1089-7E7A0FAB33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610F014-F6EE-FE93-FAB1-7C5A024B5C6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74EE7915-8B22-7D1F-29CB-F8D9F9992B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7687F19-3391-A130-FE3B-FEDD9909935E}"/>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Overall Architecture</a:t>
            </a:r>
          </a:p>
        </p:txBody>
      </p:sp>
      <p:sp>
        <p:nvSpPr>
          <p:cNvPr id="8" name="TextBox 9">
            <a:extLst>
              <a:ext uri="{FF2B5EF4-FFF2-40B4-BE49-F238E27FC236}">
                <a16:creationId xmlns:a16="http://schemas.microsoft.com/office/drawing/2014/main" id="{7FE682A4-4165-00B4-67A2-0DFE8CEFE75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332916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92C029-97EC-00E7-DA22-B6BA9D575A01}"/>
              </a:ext>
            </a:extLst>
          </p:cNvPr>
          <p:cNvSpPr>
            <a:spLocks noGrp="1"/>
          </p:cNvSpPr>
          <p:nvPr>
            <p:ph type="title"/>
          </p:nvPr>
        </p:nvSpPr>
        <p:spPr/>
        <p:txBody>
          <a:bodyPr/>
          <a:lstStyle/>
          <a:p>
            <a:r>
              <a:rPr lang="en-US" dirty="0"/>
              <a:t>Overall Architecture</a:t>
            </a:r>
          </a:p>
        </p:txBody>
      </p:sp>
      <p:pic>
        <p:nvPicPr>
          <p:cNvPr id="4" name="Picture 3">
            <a:extLst>
              <a:ext uri="{FF2B5EF4-FFF2-40B4-BE49-F238E27FC236}">
                <a16:creationId xmlns:a16="http://schemas.microsoft.com/office/drawing/2014/main" id="{78223E08-7937-C3A0-F2D1-20397AE6F003}"/>
              </a:ext>
            </a:extLst>
          </p:cNvPr>
          <p:cNvPicPr>
            <a:picLocks noChangeAspect="1"/>
          </p:cNvPicPr>
          <p:nvPr/>
        </p:nvPicPr>
        <p:blipFill>
          <a:blip r:embed="rId2"/>
          <a:stretch>
            <a:fillRect/>
          </a:stretch>
        </p:blipFill>
        <p:spPr>
          <a:xfrm>
            <a:off x="1066800" y="590550"/>
            <a:ext cx="6477000" cy="4027416"/>
          </a:xfrm>
          <a:prstGeom prst="rect">
            <a:avLst/>
          </a:prstGeom>
        </p:spPr>
      </p:pic>
    </p:spTree>
    <p:extLst>
      <p:ext uri="{BB962C8B-B14F-4D97-AF65-F5344CB8AC3E}">
        <p14:creationId xmlns:p14="http://schemas.microsoft.com/office/powerpoint/2010/main" val="235693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7A20-3707-9886-4D8F-64FCEA0B2AD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B34DB634-862C-04A0-BEA2-9A8FE2F6E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F448354-DC95-0D31-FA6C-DA145C430FC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858203E-BD99-58B6-52C7-01752CD37C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A6CA51FD-F262-C5F3-F901-BC70FB0AF73B}"/>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3A0F93D1-E0D7-6077-B85E-13A41CE8492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Tree>
    <p:extLst>
      <p:ext uri="{BB962C8B-B14F-4D97-AF65-F5344CB8AC3E}">
        <p14:creationId xmlns:p14="http://schemas.microsoft.com/office/powerpoint/2010/main" val="2878751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FFEB1-1F26-B428-460F-022BC5B2701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BB29425-6C1B-7877-4B8E-0B5C47AB522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FD39EFF2-7529-56FB-9DDF-4734ECAC35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C6A56E43-D410-BE15-5EA6-815F3D3AC6C0}"/>
              </a:ext>
            </a:extLst>
          </p:cNvPr>
          <p:cNvSpPr txBox="1">
            <a:spLocks noChangeArrowheads="1"/>
          </p:cNvSpPr>
          <p:nvPr/>
        </p:nvSpPr>
        <p:spPr bwMode="auto">
          <a:xfrm>
            <a:off x="0" y="180230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API Gateway</a:t>
            </a:r>
          </a:p>
        </p:txBody>
      </p:sp>
      <p:sp>
        <p:nvSpPr>
          <p:cNvPr id="8" name="TextBox 9">
            <a:extLst>
              <a:ext uri="{FF2B5EF4-FFF2-40B4-BE49-F238E27FC236}">
                <a16:creationId xmlns:a16="http://schemas.microsoft.com/office/drawing/2014/main" id="{F2B2C157-ED47-F3DB-4B70-ACE7BEEBCD6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0" dirty="0">
                <a:solidFill>
                  <a:schemeClr val="bg1"/>
                </a:solidFill>
              </a:rPr>
              <a:t> W4153-F24-12-Sample-Project-EDA/MDP-</a:t>
            </a:r>
            <a:r>
              <a:rPr lang="en-US" altLang="en-US" sz="800" b="0" dirty="0" err="1">
                <a:solidFill>
                  <a:schemeClr val="bg1"/>
                </a:solidFill>
              </a:rPr>
              <a:t>AdvancedCompotion</a:t>
            </a:r>
            <a:r>
              <a:rPr lang="en-US" altLang="en-US" sz="800" b="0" dirty="0">
                <a:solidFill>
                  <a:schemeClr val="bg1"/>
                </a:solidFill>
              </a:rPr>
              <a:t>-APIGW-</a:t>
            </a:r>
            <a:r>
              <a:rPr lang="en-US" altLang="en-US" sz="800" b="0" dirty="0" err="1">
                <a:solidFill>
                  <a:schemeClr val="bg1"/>
                </a:solidFill>
              </a:rPr>
              <a:t>GraphQL</a:t>
            </a:r>
            <a:r>
              <a:rPr lang="en-US" altLang="en-US" sz="800" b="0" dirty="0">
                <a:solidFill>
                  <a:schemeClr val="bg1"/>
                </a:solidFill>
              </a:rPr>
              <a:t>-Kubernetes</a:t>
            </a:r>
            <a:r>
              <a:rPr lang="en-US" altLang="en-US" sz="800" b="1" dirty="0">
                <a:solidFill>
                  <a:schemeClr val="bg1"/>
                </a:solidFill>
              </a:rPr>
              <a:t>			© Donald F. Ferguson, 2024</a:t>
            </a:r>
            <a:endParaRPr lang="en-US" altLang="en-US" sz="800" i="1" dirty="0">
              <a:solidFill>
                <a:schemeClr val="bg1"/>
              </a:solidFill>
            </a:endParaRPr>
          </a:p>
        </p:txBody>
      </p:sp>
      <p:sp>
        <p:nvSpPr>
          <p:cNvPr id="2" name="Rectangle 1">
            <a:extLst>
              <a:ext uri="{FF2B5EF4-FFF2-40B4-BE49-F238E27FC236}">
                <a16:creationId xmlns:a16="http://schemas.microsoft.com/office/drawing/2014/main" id="{37B9660E-1B8E-05A1-810C-8EFCB9E29705}"/>
              </a:ext>
            </a:extLst>
          </p:cNvPr>
          <p:cNvSpPr/>
          <p:nvPr/>
        </p:nvSpPr>
        <p:spPr>
          <a:xfrm>
            <a:off x="0" y="438150"/>
            <a:ext cx="9144000" cy="424815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tx1"/>
                </a:solidFill>
              </a:rPr>
              <a:t>Overview and Concepts</a:t>
            </a:r>
          </a:p>
        </p:txBody>
      </p:sp>
    </p:spTree>
    <p:extLst>
      <p:ext uri="{BB962C8B-B14F-4D97-AF65-F5344CB8AC3E}">
        <p14:creationId xmlns:p14="http://schemas.microsoft.com/office/powerpoint/2010/main" val="317674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139536</TotalTime>
  <Words>2006</Words>
  <Application>Microsoft Macintosh PowerPoint</Application>
  <PresentationFormat>On-screen Show (16:9)</PresentationFormat>
  <Paragraphs>208</Paragraphs>
  <Slides>43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Museo For Dell</vt:lpstr>
      <vt:lpstr>Office Theme</vt:lpstr>
      <vt:lpstr>PowerPoint Presentation</vt:lpstr>
      <vt:lpstr>PowerPoint Presentation</vt:lpstr>
      <vt:lpstr>Contents</vt:lpstr>
      <vt:lpstr>PowerPoint Presentation</vt:lpstr>
      <vt:lpstr>Completion and Roadmap</vt:lpstr>
      <vt:lpstr>PowerPoint Presentation</vt:lpstr>
      <vt:lpstr>Overall Architecture</vt:lpstr>
      <vt:lpstr>PowerPoint Presentation</vt:lpstr>
      <vt:lpstr>PowerPoint Presentation</vt:lpstr>
      <vt:lpstr>API Gateway</vt:lpstr>
      <vt:lpstr>Terms</vt:lpstr>
      <vt:lpstr>API Gateway</vt:lpstr>
      <vt:lpstr>API Gateway</vt:lpstr>
      <vt:lpstr>API Gateway Benefits</vt:lpstr>
      <vt:lpstr>Google API Gateway</vt:lpstr>
      <vt:lpstr>API Gateway Summary</vt:lpstr>
      <vt:lpstr>PowerPoint Presentation</vt:lpstr>
      <vt:lpstr>API Gateway</vt:lpstr>
      <vt:lpstr>API Gateway</vt:lpstr>
      <vt:lpstr>Conceptual Model</vt:lpstr>
      <vt:lpstr>PowerPoint Presentation</vt:lpstr>
      <vt:lpstr>CloudFront Example</vt:lpstr>
      <vt:lpstr>CloudFront</vt:lpstr>
      <vt:lpstr>Certificate</vt:lpstr>
      <vt:lpstr>Domain</vt:lpstr>
      <vt:lpstr>Some URLs</vt:lpstr>
      <vt:lpstr>PowerPoint Presentation</vt:lpstr>
      <vt:lpstr>PowerPoint Presentation</vt:lpstr>
      <vt:lpstr>Composition Concepts and Reminder</vt:lpstr>
      <vt:lpstr>PowerPoint Presentation</vt:lpstr>
      <vt:lpstr>CQRS and GraphQL</vt:lpstr>
      <vt:lpstr>CQRS</vt:lpstr>
      <vt:lpstr>REST vs GraphQL in a Nutshell</vt:lpstr>
      <vt:lpstr>GraphQL Concepte</vt:lpstr>
      <vt:lpstr>GraphQL</vt:lpstr>
      <vt:lpstr>PowerPoint Presentation</vt:lpstr>
      <vt:lpstr>Concepts</vt:lpstr>
      <vt:lpstr>Choreography</vt:lpstr>
      <vt:lpstr>Conceptual Approach</vt:lpstr>
      <vt:lpstr>Google Pub Sub</vt:lpstr>
      <vt:lpstr>Service Orchestration and Saga</vt:lpstr>
      <vt:lpstr>Orchestration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660</cp:revision>
  <cp:lastPrinted>2018-11-15T21:01:50Z</cp:lastPrinted>
  <dcterms:created xsi:type="dcterms:W3CDTF">2010-04-12T23:12:02Z</dcterms:created>
  <dcterms:modified xsi:type="dcterms:W3CDTF">2024-11-15T18:04:20Z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